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302" r:id="rId5"/>
    <p:sldId id="305" r:id="rId6"/>
    <p:sldId id="330" r:id="rId7"/>
    <p:sldId id="329" r:id="rId8"/>
    <p:sldId id="338" r:id="rId9"/>
    <p:sldId id="328" r:id="rId10"/>
    <p:sldId id="332" r:id="rId11"/>
    <p:sldId id="316" r:id="rId12"/>
    <p:sldId id="308" r:id="rId13"/>
    <p:sldId id="331" r:id="rId14"/>
    <p:sldId id="314" r:id="rId15"/>
    <p:sldId id="320" r:id="rId16"/>
    <p:sldId id="321" r:id="rId17"/>
    <p:sldId id="334" r:id="rId18"/>
    <p:sldId id="322" r:id="rId19"/>
    <p:sldId id="335" r:id="rId20"/>
    <p:sldId id="323" r:id="rId21"/>
    <p:sldId id="336" r:id="rId22"/>
    <p:sldId id="324" r:id="rId23"/>
    <p:sldId id="325" r:id="rId24"/>
    <p:sldId id="337" r:id="rId25"/>
    <p:sldId id="326" r:id="rId26"/>
    <p:sldId id="319" r:id="rId27"/>
    <p:sldId id="327" r:id="rId28"/>
    <p:sldId id="311" r:id="rId29"/>
    <p:sldId id="295"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userDrawn="1">
          <p15:clr>
            <a:srgbClr val="A4A3A4"/>
          </p15:clr>
        </p15:guide>
        <p15:guide id="2" pos="46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her, Zachary" initials="UZ" lastIdx="8" clrIdx="0">
    <p:extLst>
      <p:ext uri="{19B8F6BF-5375-455C-9EA6-DF929625EA0E}">
        <p15:presenceInfo xmlns:p15="http://schemas.microsoft.com/office/powerpoint/2012/main" userId="S::0038087645@FEMA.DHS.GOV::b381217d-fb1a-407b-8c15-2390ec717e3d" providerId="AD"/>
      </p:ext>
    </p:extLst>
  </p:cmAuthor>
  <p:cmAuthor id="2" name="Kim, Alicia" initials="KA" lastIdx="3" clrIdx="1">
    <p:extLst>
      <p:ext uri="{19B8F6BF-5375-455C-9EA6-DF929625EA0E}">
        <p15:presenceInfo xmlns:p15="http://schemas.microsoft.com/office/powerpoint/2012/main" userId="S::0090026959@fema.dhs.gov::cb6252f3-3c5d-4675-9d84-0d99568d3aef" providerId="AD"/>
      </p:ext>
    </p:extLst>
  </p:cmAuthor>
  <p:cmAuthor id="3" name="Sedgwick, Everett" initials="SE" lastIdx="2" clrIdx="2">
    <p:extLst>
      <p:ext uri="{19B8F6BF-5375-455C-9EA6-DF929625EA0E}">
        <p15:presenceInfo xmlns:p15="http://schemas.microsoft.com/office/powerpoint/2012/main" userId="S::0016402383@fema.dhs.gov::88f3bfbc-2e4b-4eca-85c6-56dcbc468313" providerId="AD"/>
      </p:ext>
    </p:extLst>
  </p:cmAuthor>
  <p:cmAuthor id="4" name="Tinsman, Mark" initials="TM" lastIdx="4" clrIdx="3">
    <p:extLst>
      <p:ext uri="{19B8F6BF-5375-455C-9EA6-DF929625EA0E}">
        <p15:presenceInfo xmlns:p15="http://schemas.microsoft.com/office/powerpoint/2012/main" userId="S::0458663003@FEMA.DHS.GOV::8c925131-44f9-4419-a753-d345e87a69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B5D"/>
    <a:srgbClr val="005288"/>
    <a:srgbClr val="005188"/>
    <a:srgbClr val="C0C2C4"/>
    <a:srgbClr val="B0B1B3"/>
    <a:srgbClr val="8A8B8A"/>
    <a:srgbClr val="002F80"/>
    <a:srgbClr val="003366"/>
    <a:srgbClr val="0072CE"/>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60" y="1380"/>
      </p:cViewPr>
      <p:guideLst>
        <p:guide orient="horz" pos="944"/>
        <p:guide pos="468"/>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6FCA97C3-C405-524D-9CBE-0BC0D8901EF2}" type="datetimeFigureOut">
              <a:rPr lang="en-US" smtClean="0"/>
              <a:t>7/8/2021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9111BCE4-DA71-794C-BB20-C7FCCBD5454E}" type="datetimeFigureOut">
              <a:rPr lang="en-US" smtClean="0"/>
              <a:t>7/8/2021</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 Opening Remarks</a:t>
            </a: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422090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(Everett)</a:t>
            </a:r>
          </a:p>
        </p:txBody>
      </p:sp>
      <p:sp>
        <p:nvSpPr>
          <p:cNvPr id="4" name="Slide Number Placeholder 3"/>
          <p:cNvSpPr>
            <a:spLocks noGrp="1"/>
          </p:cNvSpPr>
          <p:nvPr>
            <p:ph type="sldNum" sz="quarter" idx="5"/>
          </p:nvPr>
        </p:nvSpPr>
        <p:spPr/>
        <p:txBody>
          <a:bodyPr/>
          <a:lstStyle/>
          <a:p>
            <a:fld id="{4BAF53EF-993C-FF42-8B62-CEF57763A78D}" type="slidenum">
              <a:rPr lang="en-US" smtClean="0"/>
              <a:t>10</a:t>
            </a:fld>
            <a:endParaRPr lang="en-US"/>
          </a:p>
        </p:txBody>
      </p:sp>
    </p:spTree>
    <p:extLst>
      <p:ext uri="{BB962C8B-B14F-4D97-AF65-F5344CB8AC3E}">
        <p14:creationId xmlns:p14="http://schemas.microsoft.com/office/powerpoint/2010/main" val="156973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Divider Slide</a:t>
            </a:r>
          </a:p>
        </p:txBody>
      </p:sp>
      <p:sp>
        <p:nvSpPr>
          <p:cNvPr id="4" name="Slide Number Placeholder 3"/>
          <p:cNvSpPr>
            <a:spLocks noGrp="1"/>
          </p:cNvSpPr>
          <p:nvPr>
            <p:ph type="sldNum" sz="quarter" idx="5"/>
          </p:nvPr>
        </p:nvSpPr>
        <p:spPr/>
        <p:txBody>
          <a:bodyPr/>
          <a:lstStyle/>
          <a:p>
            <a:fld id="{4BAF53EF-993C-FF42-8B62-CEF57763A78D}" type="slidenum">
              <a:rPr lang="en-US" smtClean="0"/>
              <a:t>11</a:t>
            </a:fld>
            <a:endParaRPr lang="en-US"/>
          </a:p>
        </p:txBody>
      </p:sp>
    </p:spTree>
    <p:extLst>
      <p:ext uri="{BB962C8B-B14F-4D97-AF65-F5344CB8AC3E}">
        <p14:creationId xmlns:p14="http://schemas.microsoft.com/office/powerpoint/2010/main" val="137850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 History of PAS Addendum – NCD facilitated meetings with disability stakeholders</a:t>
            </a:r>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a:p>
        </p:txBody>
      </p:sp>
    </p:spTree>
    <p:extLst>
      <p:ext uri="{BB962C8B-B14F-4D97-AF65-F5344CB8AC3E}">
        <p14:creationId xmlns:p14="http://schemas.microsoft.com/office/powerpoint/2010/main" val="386970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 Some people requiring PAS rely on family members or friends for assistance others have services paid by themselves, the state or community programs. In either situation – if this assistance is not available upon arriving at a shelter site and services haven’t been planned for by emergency management or shelter planners, the risk of being placed in a nursing facility is eminent </a:t>
            </a:r>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242231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p:txBody>
      </p:sp>
      <p:sp>
        <p:nvSpPr>
          <p:cNvPr id="4" name="Slide Number Placeholder 3"/>
          <p:cNvSpPr>
            <a:spLocks noGrp="1"/>
          </p:cNvSpPr>
          <p:nvPr>
            <p:ph type="sldNum" sz="quarter" idx="5"/>
          </p:nvPr>
        </p:nvSpPr>
        <p:spPr/>
        <p:txBody>
          <a:bodyPr/>
          <a:lstStyle/>
          <a:p>
            <a:fld id="{4BAF53EF-993C-FF42-8B62-CEF57763A78D}" type="slidenum">
              <a:rPr lang="en-US" smtClean="0"/>
              <a:t>5</a:t>
            </a:fld>
            <a:endParaRPr lang="en-US"/>
          </a:p>
        </p:txBody>
      </p:sp>
    </p:spTree>
    <p:extLst>
      <p:ext uri="{BB962C8B-B14F-4D97-AF65-F5344CB8AC3E}">
        <p14:creationId xmlns:p14="http://schemas.microsoft.com/office/powerpoint/2010/main" val="205061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p:txBody>
      </p:sp>
      <p:sp>
        <p:nvSpPr>
          <p:cNvPr id="4" name="Slide Number Placeholder 3"/>
          <p:cNvSpPr>
            <a:spLocks noGrp="1"/>
          </p:cNvSpPr>
          <p:nvPr>
            <p:ph type="sldNum" sz="quarter" idx="5"/>
          </p:nvPr>
        </p:nvSpPr>
        <p:spPr/>
        <p:txBody>
          <a:bodyPr/>
          <a:lstStyle/>
          <a:p>
            <a:fld id="{4BAF53EF-993C-FF42-8B62-CEF57763A78D}" type="slidenum">
              <a:rPr lang="en-US" smtClean="0"/>
              <a:t>6</a:t>
            </a:fld>
            <a:endParaRPr lang="en-US"/>
          </a:p>
        </p:txBody>
      </p:sp>
    </p:spTree>
    <p:extLst>
      <p:ext uri="{BB962C8B-B14F-4D97-AF65-F5344CB8AC3E}">
        <p14:creationId xmlns:p14="http://schemas.microsoft.com/office/powerpoint/2010/main" val="78682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US">
                <a:ea typeface="+mn-lt"/>
                <a:cs typeface="+mn-lt"/>
              </a:rPr>
              <a:t>(Everett) At the time of Admiral Giroir’s statement, approximately 8 percent of all COVID-19 cases within the United States were in nursing home facilities, accounting for an astounding 50 percent of total deaths across the country. </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a:p>
        </p:txBody>
      </p:sp>
    </p:spTree>
    <p:extLst>
      <p:ext uri="{BB962C8B-B14F-4D97-AF65-F5344CB8AC3E}">
        <p14:creationId xmlns:p14="http://schemas.microsoft.com/office/powerpoint/2010/main" val="10502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(Everett) Reference Astrodome example and then Amy Nicholas (NCD) to present an anecdote </a:t>
            </a:r>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a:p>
        </p:txBody>
      </p:sp>
    </p:spTree>
    <p:extLst>
      <p:ext uri="{BB962C8B-B14F-4D97-AF65-F5344CB8AC3E}">
        <p14:creationId xmlns:p14="http://schemas.microsoft.com/office/powerpoint/2010/main" val="116661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(Everett)</a:t>
            </a:r>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a:p>
        </p:txBody>
      </p:sp>
    </p:spTree>
    <p:extLst>
      <p:ext uri="{BB962C8B-B14F-4D97-AF65-F5344CB8AC3E}">
        <p14:creationId xmlns:p14="http://schemas.microsoft.com/office/powerpoint/2010/main" val="426375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9494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4606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303282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94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77896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44152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36762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10152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7891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6729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113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1518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4033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89194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Tree>
    <p:extLst>
      <p:ext uri="{BB962C8B-B14F-4D97-AF65-F5344CB8AC3E}">
        <p14:creationId xmlns:p14="http://schemas.microsoft.com/office/powerpoint/2010/main" val="177207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7/8/2021</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66" r:id="rId3"/>
    <p:sldLayoutId id="2147483667" r:id="rId4"/>
    <p:sldLayoutId id="2147483650" r:id="rId5"/>
    <p:sldLayoutId id="2147483651" r:id="rId6"/>
    <p:sldLayoutId id="2147483670" r:id="rId7"/>
    <p:sldLayoutId id="2147483652" r:id="rId8"/>
    <p:sldLayoutId id="2147483668" r:id="rId9"/>
    <p:sldLayoutId id="2147483653" r:id="rId10"/>
    <p:sldLayoutId id="2147483669" r:id="rId11"/>
    <p:sldLayoutId id="2147483654" r:id="rId12"/>
    <p:sldLayoutId id="2147483659" r:id="rId13"/>
    <p:sldLayoutId id="2147483658" r:id="rId14"/>
    <p:sldLayoutId id="2147483657" r:id="rId15"/>
    <p:sldLayoutId id="2147483662" r:id="rId16"/>
    <p:sldLayoutId id="2147483660"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ema.gov/sites/default/files/documents/fema_pappg-v4-updated-links_policy_6-1-2020.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fema.gov/sites/default/files/documents/fema_pappg-v4-updated-links_policy_6-1-2020.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fema.gov/about-agency"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training.fema.gov/IS/courseOverview.aspx?code=IS-1000" TargetMode="External"/><Relationship Id="rId2" Type="http://schemas.openxmlformats.org/officeDocument/2006/relationships/hyperlink" Target="https://training.fema.gov/is/searchis.aspx?search=public%20assistance" TargetMode="External"/><Relationship Id="rId1" Type="http://schemas.openxmlformats.org/officeDocument/2006/relationships/slideLayout" Target="../slideLayouts/slideLayout5.xml"/><Relationship Id="rId5" Type="http://schemas.openxmlformats.org/officeDocument/2006/relationships/hyperlink" Target="https://training.fema.gov/IS/courseOverview.aspx?code=IS-1020" TargetMode="External"/><Relationship Id="rId4" Type="http://schemas.openxmlformats.org/officeDocument/2006/relationships/hyperlink" Target="https://training.fema.gov/IS/courseOverview.aspx?code=IS-101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Jason.Lagria@fema.dhs.gov" TargetMode="External"/><Relationship Id="rId2" Type="http://schemas.openxmlformats.org/officeDocument/2006/relationships/hyperlink" Target="mailto:Star.black@fema.dhs.gov" TargetMode="External"/><Relationship Id="rId1" Type="http://schemas.openxmlformats.org/officeDocument/2006/relationships/slideLayout" Target="../slideLayouts/slideLayout8.xml"/><Relationship Id="rId4" Type="http://schemas.openxmlformats.org/officeDocument/2006/relationships/hyperlink" Target="mailto:Eden.Miller@fema.dhs.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fema.gov/sites/default/files/documents/fema_personal-assistance-services_addendum_12-07-2020.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p:txBody>
          <a:bodyPr/>
          <a:lstStyle/>
          <a:p>
            <a:r>
              <a:rPr lang="en-US"/>
              <a:t>Personal Assistance Services</a:t>
            </a:r>
          </a:p>
        </p:txBody>
      </p:sp>
      <p:sp>
        <p:nvSpPr>
          <p:cNvPr id="3" name="Text Placeholder 2">
            <a:extLst>
              <a:ext uri="{FF2B5EF4-FFF2-40B4-BE49-F238E27FC236}">
                <a16:creationId xmlns:a16="http://schemas.microsoft.com/office/drawing/2014/main" id="{39CED87B-1A0F-8F4C-8666-B2142F1F75D4}"/>
              </a:ext>
            </a:extLst>
          </p:cNvPr>
          <p:cNvSpPr>
            <a:spLocks noGrp="1"/>
          </p:cNvSpPr>
          <p:nvPr>
            <p:ph type="body" sz="quarter" idx="10"/>
          </p:nvPr>
        </p:nvSpPr>
        <p:spPr>
          <a:xfrm>
            <a:off x="738189" y="2280634"/>
            <a:ext cx="10708748" cy="1303132"/>
          </a:xfrm>
        </p:spPr>
        <p:txBody>
          <a:bodyPr>
            <a:normAutofit/>
          </a:bodyPr>
          <a:lstStyle/>
          <a:p>
            <a:r>
              <a:rPr lang="en-US" dirty="0">
                <a:ea typeface="Open Sans" panose="020B0606030504020204" pitchFamily="34" charset="0"/>
                <a:cs typeface="Open Sans" panose="020B0606030504020204" pitchFamily="34" charset="0"/>
              </a:rPr>
              <a:t>Guidance on Providing PAS in Congregate and Non-congregate Shelters</a:t>
            </a:r>
          </a:p>
          <a:p>
            <a:r>
              <a:rPr lang="en-US" dirty="0">
                <a:ea typeface="Open Sans" panose="020B0606030504020204" pitchFamily="34" charset="0"/>
                <a:cs typeface="Open Sans" panose="020B0606030504020204" pitchFamily="34" charset="0"/>
              </a:rPr>
              <a:t>July 2021</a:t>
            </a:r>
          </a:p>
        </p:txBody>
      </p:sp>
    </p:spTree>
    <p:extLst>
      <p:ext uri="{BB962C8B-B14F-4D97-AF65-F5344CB8AC3E}">
        <p14:creationId xmlns:p14="http://schemas.microsoft.com/office/powerpoint/2010/main" val="189935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a:t>How can SLTT’s meet this requirement?</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8" y="1523999"/>
            <a:ext cx="10715627" cy="4263415"/>
          </a:xfrm>
        </p:spPr>
        <p:txBody>
          <a:bodyPr>
            <a:normAutofit/>
          </a:bodyPr>
          <a:lstStyle/>
          <a:p>
            <a:pPr indent="-342900"/>
            <a:r>
              <a:rPr lang="en-US" sz="2400" dirty="0"/>
              <a:t>Work closely with individuals who require PAS to understand proper care needs</a:t>
            </a:r>
          </a:p>
          <a:p>
            <a:r>
              <a:rPr lang="en-US" sz="2400" dirty="0"/>
              <a:t>Identify and contract with potential PAS providers in advance of disaster responses to ensure continuity of services:</a:t>
            </a:r>
          </a:p>
          <a:p>
            <a:pPr lvl="1"/>
            <a:r>
              <a:rPr lang="en-US" sz="2400" dirty="0"/>
              <a:t>Conduct research during steady state to determine if there are home healthcare companies that can be contracted to provide prompt PAS in congregate and non-congregate shelters</a:t>
            </a:r>
          </a:p>
          <a:p>
            <a:pPr lvl="1"/>
            <a:r>
              <a:rPr lang="en-US" sz="2400" dirty="0"/>
              <a:t>Engage community-based organizations specializing in advocacy on behalf of, or that provide support services to, individuals with disabilities</a:t>
            </a:r>
            <a:endParaRPr lang="en-US" sz="2400" b="1"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10</a:t>
            </a:fld>
            <a:endParaRPr lang="en-US"/>
          </a:p>
        </p:txBody>
      </p:sp>
    </p:spTree>
    <p:extLst>
      <p:ext uri="{BB962C8B-B14F-4D97-AF65-F5344CB8AC3E}">
        <p14:creationId xmlns:p14="http://schemas.microsoft.com/office/powerpoint/2010/main" val="124274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p:txBody>
          <a:bodyPr/>
          <a:lstStyle/>
          <a:p>
            <a:r>
              <a:rPr lang="en-US"/>
              <a:t>The Role of FEMA Public Assistance in PAS</a:t>
            </a:r>
          </a:p>
        </p:txBody>
      </p:sp>
      <p:sp>
        <p:nvSpPr>
          <p:cNvPr id="3" name="Text Placeholder 2">
            <a:extLst>
              <a:ext uri="{FF2B5EF4-FFF2-40B4-BE49-F238E27FC236}">
                <a16:creationId xmlns:a16="http://schemas.microsoft.com/office/drawing/2014/main" id="{E88ADCCF-C737-7A41-A8A1-0E660483818F}"/>
              </a:ext>
            </a:extLst>
          </p:cNvPr>
          <p:cNvSpPr>
            <a:spLocks noGrp="1"/>
          </p:cNvSpPr>
          <p:nvPr>
            <p:ph type="body" sz="quarter" idx="10"/>
          </p:nvPr>
        </p:nvSpPr>
        <p:spPr/>
        <p:txBody>
          <a:bodyPr/>
          <a:lstStyle/>
          <a:p>
            <a:r>
              <a:rPr lang="en-US"/>
              <a:t>FEMA Public Assistance</a:t>
            </a:r>
          </a:p>
        </p:txBody>
      </p:sp>
    </p:spTree>
    <p:extLst>
      <p:ext uri="{BB962C8B-B14F-4D97-AF65-F5344CB8AC3E}">
        <p14:creationId xmlns:p14="http://schemas.microsoft.com/office/powerpoint/2010/main" val="209853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8700F4-722D-40AA-BD37-6F10A9E6733D}"/>
              </a:ext>
            </a:extLst>
          </p:cNvPr>
          <p:cNvSpPr>
            <a:spLocks noGrp="1"/>
          </p:cNvSpPr>
          <p:nvPr>
            <p:ph type="title"/>
          </p:nvPr>
        </p:nvSpPr>
        <p:spPr/>
        <p:txBody>
          <a:bodyPr>
            <a:normAutofit/>
          </a:bodyPr>
          <a:lstStyle/>
          <a:p>
            <a:r>
              <a:rPr lang="en-US"/>
              <a:t>Where is Public Assistance policy related to PAS found?</a:t>
            </a:r>
          </a:p>
        </p:txBody>
      </p:sp>
      <p:sp>
        <p:nvSpPr>
          <p:cNvPr id="15" name="Content Placeholder 14">
            <a:extLst>
              <a:ext uri="{FF2B5EF4-FFF2-40B4-BE49-F238E27FC236}">
                <a16:creationId xmlns:a16="http://schemas.microsoft.com/office/drawing/2014/main" id="{58EC8DE3-B9B4-4293-A1B9-5CD83EBE940D}"/>
              </a:ext>
            </a:extLst>
          </p:cNvPr>
          <p:cNvSpPr>
            <a:spLocks noGrp="1"/>
          </p:cNvSpPr>
          <p:nvPr>
            <p:ph sz="half" idx="1"/>
          </p:nvPr>
        </p:nvSpPr>
        <p:spPr>
          <a:xfrm>
            <a:off x="726018" y="1549400"/>
            <a:ext cx="5921177" cy="3994150"/>
          </a:xfrm>
        </p:spPr>
        <p:txBody>
          <a:bodyPr>
            <a:normAutofit/>
          </a:bodyPr>
          <a:lstStyle/>
          <a:p>
            <a:r>
              <a:rPr lang="en-US" altLang="en-US" sz="1800" dirty="0">
                <a:solidFill>
                  <a:srgbClr val="333333"/>
                </a:solidFill>
              </a:rPr>
              <a:t>The Public Assistance Program and Policy Guide (PAPPG), version 4 combines the majority of Public Assistance policies into a single volume and provides an overview of the Public Assistance (PA) Program implementation process.</a:t>
            </a:r>
          </a:p>
          <a:p>
            <a:r>
              <a:rPr lang="en-US" altLang="en-US" sz="1800" dirty="0">
                <a:solidFill>
                  <a:srgbClr val="333333"/>
                </a:solidFill>
              </a:rPr>
              <a:t>PAPPG includes information for relevant eligible activities related to eligibility of PAS.</a:t>
            </a:r>
          </a:p>
          <a:p>
            <a:r>
              <a:rPr lang="en-US" altLang="en-US" sz="1800" dirty="0">
                <a:solidFill>
                  <a:srgbClr val="333333"/>
                </a:solidFill>
              </a:rPr>
              <a:t>PAPPG also includes information regarding eligibility for Private Nonprofit (PNP) organizations.</a:t>
            </a:r>
          </a:p>
          <a:p>
            <a:r>
              <a:rPr lang="en-US" sz="1800" dirty="0">
                <a:solidFill>
                  <a:srgbClr val="333333"/>
                </a:solidFill>
                <a:hlinkClick r:id="rId2"/>
              </a:rPr>
              <a:t>PAPPG Version 4</a:t>
            </a:r>
            <a:endParaRPr lang="en-US" sz="1800" dirty="0"/>
          </a:p>
        </p:txBody>
      </p:sp>
      <p:pic>
        <p:nvPicPr>
          <p:cNvPr id="12" name="Content Placeholder 11" descr="Cover page of the Public Assistance Program and Policy Guide Version 4">
            <a:extLst>
              <a:ext uri="{FF2B5EF4-FFF2-40B4-BE49-F238E27FC236}">
                <a16:creationId xmlns:a16="http://schemas.microsoft.com/office/drawing/2014/main" id="{FCB7D996-449A-485D-8362-88312A66B4C7}"/>
              </a:ext>
            </a:extLst>
          </p:cNvPr>
          <p:cNvPicPr>
            <a:picLocks noGrp="1" noChangeAspect="1"/>
          </p:cNvPicPr>
          <p:nvPr>
            <p:ph sz="half" idx="2"/>
          </p:nvPr>
        </p:nvPicPr>
        <p:blipFill>
          <a:blip r:embed="rId3"/>
          <a:stretch>
            <a:fillRect/>
          </a:stretch>
        </p:blipFill>
        <p:spPr>
          <a:xfrm>
            <a:off x="7414205" y="1550709"/>
            <a:ext cx="3067478" cy="3991532"/>
          </a:xfrm>
        </p:spPr>
      </p:pic>
      <p:sp>
        <p:nvSpPr>
          <p:cNvPr id="16" name="Footer Placeholder 6">
            <a:extLst>
              <a:ext uri="{FF2B5EF4-FFF2-40B4-BE49-F238E27FC236}">
                <a16:creationId xmlns:a16="http://schemas.microsoft.com/office/drawing/2014/main" id="{AE5BDDFB-C8E7-4764-892A-C22E06215B55}"/>
              </a:ext>
            </a:extLst>
          </p:cNvPr>
          <p:cNvSpPr>
            <a:spLocks noGrp="1"/>
          </p:cNvSpPr>
          <p:nvPr>
            <p:ph type="ftr" sz="quarter" idx="11"/>
          </p:nvPr>
        </p:nvSpPr>
        <p:spPr>
          <a:xfrm>
            <a:off x="6096000" y="6173791"/>
            <a:ext cx="4443413" cy="365125"/>
          </a:xfrm>
        </p:spPr>
        <p:txBody>
          <a:bodyPr/>
          <a:lstStyle/>
          <a:p>
            <a:r>
              <a:rPr lang="en-US"/>
              <a:t>Federal Emergency Management Agency</a:t>
            </a:r>
          </a:p>
        </p:txBody>
      </p:sp>
      <p:sp>
        <p:nvSpPr>
          <p:cNvPr id="17" name="Slide Number Placeholder 7">
            <a:extLst>
              <a:ext uri="{FF2B5EF4-FFF2-40B4-BE49-F238E27FC236}">
                <a16:creationId xmlns:a16="http://schemas.microsoft.com/office/drawing/2014/main" id="{5EEB8F19-13DB-4980-9778-775DA7C57A1D}"/>
              </a:ext>
            </a:extLst>
          </p:cNvPr>
          <p:cNvSpPr txBox="1">
            <a:spLocks/>
          </p:cNvSpPr>
          <p:nvPr/>
        </p:nvSpPr>
        <p:spPr>
          <a:xfrm>
            <a:off x="10539413" y="6222997"/>
            <a:ext cx="91440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FCC257D-A786-9244-9E17-CE618C8B9275}" type="slidenum">
              <a:rPr lang="en-US" sz="1200" smtClean="0"/>
              <a:pPr algn="r"/>
              <a:t>12</a:t>
            </a:fld>
            <a:endParaRPr lang="en-US" sz="1200"/>
          </a:p>
        </p:txBody>
      </p:sp>
    </p:spTree>
    <p:extLst>
      <p:ext uri="{BB962C8B-B14F-4D97-AF65-F5344CB8AC3E}">
        <p14:creationId xmlns:p14="http://schemas.microsoft.com/office/powerpoint/2010/main" val="294000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50AFFC-E3E4-4D7B-933A-575E73C82795}"/>
              </a:ext>
            </a:extLst>
          </p:cNvPr>
          <p:cNvSpPr>
            <a:spLocks noGrp="1"/>
          </p:cNvSpPr>
          <p:nvPr>
            <p:ph type="title"/>
          </p:nvPr>
        </p:nvSpPr>
        <p:spPr/>
        <p:txBody>
          <a:bodyPr/>
          <a:lstStyle/>
          <a:p>
            <a:r>
              <a:rPr lang="en-US"/>
              <a:t>How Public Assistance Supports PAS</a:t>
            </a:r>
          </a:p>
        </p:txBody>
      </p:sp>
      <p:sp>
        <p:nvSpPr>
          <p:cNvPr id="10" name="Content Placeholder 9">
            <a:extLst>
              <a:ext uri="{FF2B5EF4-FFF2-40B4-BE49-F238E27FC236}">
                <a16:creationId xmlns:a16="http://schemas.microsoft.com/office/drawing/2014/main" id="{56E9D67B-58D3-4831-A0BC-F30F219F38C5}"/>
              </a:ext>
            </a:extLst>
          </p:cNvPr>
          <p:cNvSpPr>
            <a:spLocks noGrp="1"/>
          </p:cNvSpPr>
          <p:nvPr>
            <p:ph idx="1"/>
          </p:nvPr>
        </p:nvSpPr>
        <p:spPr>
          <a:xfrm>
            <a:off x="738189" y="1523999"/>
            <a:ext cx="10715627" cy="4263415"/>
          </a:xfrm>
        </p:spPr>
        <p:txBody>
          <a:bodyPr>
            <a:normAutofit/>
          </a:bodyPr>
          <a:lstStyle/>
          <a:p>
            <a:r>
              <a:rPr lang="en-US" altLang="en-US" sz="2400" dirty="0">
                <a:solidFill>
                  <a:srgbClr val="333333"/>
                </a:solidFill>
              </a:rPr>
              <a:t>FEMA PA Policy facilitates reimbursement to State/Local/Tribal/Territorial (SLTT) jurisdictions for the provision of emergency protective measures (e.g., PAS).</a:t>
            </a:r>
          </a:p>
          <a:p>
            <a:r>
              <a:rPr lang="en-US" altLang="en-US" sz="2400" dirty="0">
                <a:solidFill>
                  <a:srgbClr val="333333"/>
                </a:solidFill>
              </a:rPr>
              <a:t>This is managed through the routine PA Grant process working with the SLTTs as the “the authority rests with a state or a local or tribal jurisdiction that has the authority or the legal responsibility to provide emergency shelter and other assistance to a population</a:t>
            </a:r>
            <a:r>
              <a:rPr lang="en-US" altLang="en-US" sz="2400" dirty="0"/>
              <a:t>.</a:t>
            </a:r>
            <a:r>
              <a:rPr lang="en-US" altLang="en-US" sz="2400" b="1" dirty="0"/>
              <a:t>”</a:t>
            </a:r>
          </a:p>
        </p:txBody>
      </p:sp>
      <p:sp>
        <p:nvSpPr>
          <p:cNvPr id="6" name="Slide Number Placeholder 5">
            <a:extLst>
              <a:ext uri="{FF2B5EF4-FFF2-40B4-BE49-F238E27FC236}">
                <a16:creationId xmlns:a16="http://schemas.microsoft.com/office/drawing/2014/main" id="{E78D349B-3D67-482F-9199-84B04692B0EE}"/>
              </a:ext>
            </a:extLst>
          </p:cNvPr>
          <p:cNvSpPr>
            <a:spLocks noGrp="1"/>
          </p:cNvSpPr>
          <p:nvPr>
            <p:ph type="sldNum" sz="quarter" idx="12"/>
          </p:nvPr>
        </p:nvSpPr>
        <p:spPr/>
        <p:txBody>
          <a:bodyPr/>
          <a:lstStyle/>
          <a:p>
            <a:fld id="{8FCC257D-A786-9244-9E17-CE618C8B9275}" type="slidenum">
              <a:rPr lang="en-US" smtClean="0"/>
              <a:pPr/>
              <a:t>13</a:t>
            </a:fld>
            <a:endParaRPr lang="en-US"/>
          </a:p>
        </p:txBody>
      </p:sp>
    </p:spTree>
    <p:extLst>
      <p:ext uri="{BB962C8B-B14F-4D97-AF65-F5344CB8AC3E}">
        <p14:creationId xmlns:p14="http://schemas.microsoft.com/office/powerpoint/2010/main" val="85024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9D08B0-FECB-4424-B83E-2EEE6ED7DCC4}"/>
              </a:ext>
            </a:extLst>
          </p:cNvPr>
          <p:cNvSpPr>
            <a:spLocks noGrp="1"/>
          </p:cNvSpPr>
          <p:nvPr>
            <p:ph type="title"/>
          </p:nvPr>
        </p:nvSpPr>
        <p:spPr/>
        <p:txBody>
          <a:bodyPr/>
          <a:lstStyle/>
          <a:p>
            <a:r>
              <a:rPr lang="en-US"/>
              <a:t>How Public Assistance Supports PAS (continued)</a:t>
            </a:r>
          </a:p>
        </p:txBody>
      </p:sp>
      <p:sp>
        <p:nvSpPr>
          <p:cNvPr id="2" name="Content Placeholder 1">
            <a:extLst>
              <a:ext uri="{FF2B5EF4-FFF2-40B4-BE49-F238E27FC236}">
                <a16:creationId xmlns:a16="http://schemas.microsoft.com/office/drawing/2014/main" id="{1A2653AD-AD01-45EF-AE51-63D03AF10C88}"/>
              </a:ext>
            </a:extLst>
          </p:cNvPr>
          <p:cNvSpPr>
            <a:spLocks noGrp="1"/>
          </p:cNvSpPr>
          <p:nvPr>
            <p:ph idx="1"/>
          </p:nvPr>
        </p:nvSpPr>
        <p:spPr/>
        <p:txBody>
          <a:bodyPr/>
          <a:lstStyle/>
          <a:p>
            <a:r>
              <a:rPr lang="en-US" altLang="en-US" sz="2400" dirty="0">
                <a:solidFill>
                  <a:srgbClr val="333333"/>
                </a:solidFill>
              </a:rPr>
              <a:t>Private Nonprofit (PNP) organizations are often the PAS providers. To seek reimbursement, PNPs would need to have agreements or contracts in place with SLTT jurisdictions in order to be compensated for provision of PAS specific to a Stafford Act declared incident.</a:t>
            </a:r>
          </a:p>
          <a:p>
            <a:r>
              <a:rPr lang="en-US" altLang="en-US" sz="2400" dirty="0">
                <a:solidFill>
                  <a:srgbClr val="333333"/>
                </a:solidFill>
              </a:rPr>
              <a:t>Support for disability access and PAS requirements may be found in in the </a:t>
            </a:r>
            <a:r>
              <a:rPr lang="en-US" altLang="en-US" sz="2400" dirty="0">
                <a:solidFill>
                  <a:srgbClr val="333333"/>
                </a:solidFill>
                <a:hlinkClick r:id="rId2"/>
              </a:rPr>
              <a:t>PAPPG (</a:t>
            </a:r>
            <a:r>
              <a:rPr lang="en-US" altLang="en-US" sz="2400" i="1" dirty="0">
                <a:solidFill>
                  <a:srgbClr val="333333"/>
                </a:solidFill>
                <a:hlinkClick r:id="rId2"/>
              </a:rPr>
              <a:t>version 4, effective June 1, 2020</a:t>
            </a:r>
            <a:r>
              <a:rPr lang="en-US" altLang="en-US" sz="2400" dirty="0">
                <a:solidFill>
                  <a:srgbClr val="333333"/>
                </a:solidFill>
                <a:hlinkClick r:id="rId2"/>
              </a:rPr>
              <a:t>)</a:t>
            </a:r>
            <a:r>
              <a:rPr lang="en-US" altLang="en-US" sz="2400" dirty="0">
                <a:solidFill>
                  <a:srgbClr val="333333"/>
                </a:solidFill>
              </a:rPr>
              <a:t>.</a:t>
            </a:r>
            <a:endParaRPr lang="en-US" altLang="en-US" sz="2400" dirty="0">
              <a:solidFill>
                <a:srgbClr val="002F80"/>
              </a:solidFill>
            </a:endParaRPr>
          </a:p>
          <a:p>
            <a:pPr marL="0" indent="0">
              <a:buNone/>
            </a:pPr>
            <a:endParaRPr lang="en-US" dirty="0"/>
          </a:p>
        </p:txBody>
      </p:sp>
      <p:sp>
        <p:nvSpPr>
          <p:cNvPr id="4" name="Slide Number Placeholder 3">
            <a:extLst>
              <a:ext uri="{FF2B5EF4-FFF2-40B4-BE49-F238E27FC236}">
                <a16:creationId xmlns:a16="http://schemas.microsoft.com/office/drawing/2014/main" id="{29EB3F1C-85EB-4DF5-B748-B6F59635E25F}"/>
              </a:ext>
            </a:extLst>
          </p:cNvPr>
          <p:cNvSpPr>
            <a:spLocks noGrp="1"/>
          </p:cNvSpPr>
          <p:nvPr>
            <p:ph type="sldNum" sz="quarter" idx="12"/>
          </p:nvPr>
        </p:nvSpPr>
        <p:spPr/>
        <p:txBody>
          <a:bodyPr/>
          <a:lstStyle/>
          <a:p>
            <a:fld id="{8FCC257D-A786-9244-9E17-CE618C8B9275}" type="slidenum">
              <a:rPr lang="en-US" smtClean="0"/>
              <a:pPr/>
              <a:t>14</a:t>
            </a:fld>
            <a:endParaRPr lang="en-US"/>
          </a:p>
        </p:txBody>
      </p:sp>
    </p:spTree>
    <p:extLst>
      <p:ext uri="{BB962C8B-B14F-4D97-AF65-F5344CB8AC3E}">
        <p14:creationId xmlns:p14="http://schemas.microsoft.com/office/powerpoint/2010/main" val="129943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C6E45-ACE9-44B7-BA41-CE60BA83DF26}"/>
              </a:ext>
            </a:extLst>
          </p:cNvPr>
          <p:cNvSpPr>
            <a:spLocks noGrp="1"/>
          </p:cNvSpPr>
          <p:nvPr>
            <p:ph type="title"/>
          </p:nvPr>
        </p:nvSpPr>
        <p:spPr/>
        <p:txBody>
          <a:bodyPr/>
          <a:lstStyle/>
          <a:p>
            <a:r>
              <a:rPr lang="en-US"/>
              <a:t>A closer look at how PA policy relates to accessible facilities and PAS </a:t>
            </a:r>
          </a:p>
        </p:txBody>
      </p:sp>
      <p:sp>
        <p:nvSpPr>
          <p:cNvPr id="2" name="Content Placeholder 1">
            <a:extLst>
              <a:ext uri="{FF2B5EF4-FFF2-40B4-BE49-F238E27FC236}">
                <a16:creationId xmlns:a16="http://schemas.microsoft.com/office/drawing/2014/main" id="{44B08E0E-65A1-4D4C-881B-567A3B01DF39}"/>
              </a:ext>
            </a:extLst>
          </p:cNvPr>
          <p:cNvSpPr>
            <a:spLocks noGrp="1"/>
          </p:cNvSpPr>
          <p:nvPr>
            <p:ph idx="1"/>
          </p:nvPr>
        </p:nvSpPr>
        <p:spPr/>
        <p:txBody>
          <a:bodyPr>
            <a:normAutofit/>
          </a:bodyPr>
          <a:lstStyle/>
          <a:p>
            <a:r>
              <a:rPr lang="en-US" altLang="en-US" sz="2400" dirty="0">
                <a:solidFill>
                  <a:srgbClr val="333333"/>
                </a:solidFill>
              </a:rPr>
              <a:t>Funding for PAS is described in FEMA PA Policy as </a:t>
            </a:r>
            <a:r>
              <a:rPr lang="en-US" altLang="en-US" sz="2400" b="1" i="1" dirty="0">
                <a:solidFill>
                  <a:srgbClr val="333333"/>
                </a:solidFill>
              </a:rPr>
              <a:t>emergency work</a:t>
            </a:r>
            <a:r>
              <a:rPr lang="en-US" altLang="en-US" sz="2400" dirty="0">
                <a:solidFill>
                  <a:srgbClr val="333333"/>
                </a:solidFill>
              </a:rPr>
              <a:t> and specifically an </a:t>
            </a:r>
            <a:r>
              <a:rPr lang="en-US" altLang="en-US" sz="2400" b="1" i="1" dirty="0">
                <a:solidFill>
                  <a:srgbClr val="333333"/>
                </a:solidFill>
              </a:rPr>
              <a:t>emergency protective measure</a:t>
            </a:r>
          </a:p>
          <a:p>
            <a:r>
              <a:rPr lang="en-US" altLang="en-US" sz="2400" dirty="0">
                <a:solidFill>
                  <a:srgbClr val="333333"/>
                </a:solidFill>
              </a:rPr>
              <a:t>SLTT jurisdictions may implement measures to ensure sheltering (both congregate and non-congregate) are provided in facilities accessible for people with disabilities and to meet the needs of those same people while in a shelter</a:t>
            </a:r>
          </a:p>
          <a:p>
            <a:pPr marL="457200" lvl="1" indent="0">
              <a:buNone/>
            </a:pPr>
            <a:endParaRPr lang="en-US" altLang="en-US" sz="2200" dirty="0">
              <a:solidFill>
                <a:srgbClr val="333333"/>
              </a:solidFill>
            </a:endParaRPr>
          </a:p>
          <a:p>
            <a:endParaRPr lang="en-US" dirty="0"/>
          </a:p>
        </p:txBody>
      </p:sp>
      <p:sp>
        <p:nvSpPr>
          <p:cNvPr id="4" name="Slide Number Placeholder 3">
            <a:extLst>
              <a:ext uri="{FF2B5EF4-FFF2-40B4-BE49-F238E27FC236}">
                <a16:creationId xmlns:a16="http://schemas.microsoft.com/office/drawing/2014/main" id="{6D1EB05B-3C7B-47CC-B365-29ED2DB4921D}"/>
              </a:ext>
            </a:extLst>
          </p:cNvPr>
          <p:cNvSpPr>
            <a:spLocks noGrp="1"/>
          </p:cNvSpPr>
          <p:nvPr>
            <p:ph type="sldNum" sz="quarter" idx="12"/>
          </p:nvPr>
        </p:nvSpPr>
        <p:spPr/>
        <p:txBody>
          <a:bodyPr/>
          <a:lstStyle/>
          <a:p>
            <a:fld id="{8FCC257D-A786-9244-9E17-CE618C8B9275}" type="slidenum">
              <a:rPr lang="en-US" smtClean="0"/>
              <a:pPr/>
              <a:t>15</a:t>
            </a:fld>
            <a:endParaRPr lang="en-US"/>
          </a:p>
        </p:txBody>
      </p:sp>
    </p:spTree>
    <p:extLst>
      <p:ext uri="{BB962C8B-B14F-4D97-AF65-F5344CB8AC3E}">
        <p14:creationId xmlns:p14="http://schemas.microsoft.com/office/powerpoint/2010/main" val="423897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E12F9D-046F-4E19-9F08-DC66072689EE}"/>
              </a:ext>
            </a:extLst>
          </p:cNvPr>
          <p:cNvSpPr>
            <a:spLocks noGrp="1"/>
          </p:cNvSpPr>
          <p:nvPr>
            <p:ph type="title"/>
          </p:nvPr>
        </p:nvSpPr>
        <p:spPr/>
        <p:txBody>
          <a:bodyPr>
            <a:normAutofit fontScale="90000"/>
          </a:bodyPr>
          <a:lstStyle/>
          <a:p>
            <a:r>
              <a:rPr lang="en-US"/>
              <a:t>A closer look at how PA policy relates to accessible facilities and PAS  (continued) </a:t>
            </a:r>
          </a:p>
        </p:txBody>
      </p:sp>
      <p:sp>
        <p:nvSpPr>
          <p:cNvPr id="2" name="Content Placeholder 1">
            <a:extLst>
              <a:ext uri="{FF2B5EF4-FFF2-40B4-BE49-F238E27FC236}">
                <a16:creationId xmlns:a16="http://schemas.microsoft.com/office/drawing/2014/main" id="{53A2E8C2-5F9E-4D82-B131-4099C8EDE4D0}"/>
              </a:ext>
            </a:extLst>
          </p:cNvPr>
          <p:cNvSpPr>
            <a:spLocks noGrp="1"/>
          </p:cNvSpPr>
          <p:nvPr>
            <p:ph idx="1"/>
          </p:nvPr>
        </p:nvSpPr>
        <p:spPr/>
        <p:txBody>
          <a:bodyPr/>
          <a:lstStyle/>
          <a:p>
            <a:r>
              <a:rPr lang="en-US" altLang="en-US" sz="2400" dirty="0">
                <a:solidFill>
                  <a:srgbClr val="333333"/>
                </a:solidFill>
              </a:rPr>
              <a:t>Such measures might include:</a:t>
            </a:r>
          </a:p>
          <a:p>
            <a:pPr lvl="1"/>
            <a:r>
              <a:rPr lang="en-US" altLang="en-US" sz="2400" dirty="0">
                <a:solidFill>
                  <a:srgbClr val="333333"/>
                </a:solidFill>
              </a:rPr>
              <a:t>Eligible costs related to sheltering include Minor facility modifications, if necessary, to make the facility habitable, compliant with the Americans with Disabilities Act (ADA) - </a:t>
            </a:r>
            <a:r>
              <a:rPr lang="en-US" altLang="en-US" sz="1800" i="1" dirty="0">
                <a:solidFill>
                  <a:srgbClr val="333333"/>
                </a:solidFill>
              </a:rPr>
              <a:t>see PAPPG page 120</a:t>
            </a:r>
          </a:p>
          <a:p>
            <a:pPr lvl="1"/>
            <a:r>
              <a:rPr lang="en-US" altLang="en-US" sz="2400" dirty="0">
                <a:solidFill>
                  <a:srgbClr val="333333"/>
                </a:solidFill>
              </a:rPr>
              <a:t>Provide funding that supports an SLTT to enter agreements or contract shelter staff, such as Personal Assistance Service workers (may include Certified Nursing Assistants (CNAs) or equivalent), prior to disasters that can be readily available to deploy to provide personal care to individuals with disabilities in shelters.</a:t>
            </a:r>
            <a:r>
              <a:rPr lang="en-US" altLang="en-US" sz="2400" i="1" dirty="0">
                <a:solidFill>
                  <a:srgbClr val="333333"/>
                </a:solidFill>
              </a:rPr>
              <a:t> - </a:t>
            </a:r>
            <a:r>
              <a:rPr lang="en-US" altLang="en-US" sz="1800" i="1" dirty="0">
                <a:solidFill>
                  <a:srgbClr val="333333"/>
                </a:solidFill>
              </a:rPr>
              <a:t>PAPPG page 121</a:t>
            </a:r>
            <a:endParaRPr lang="en-US" altLang="en-US" sz="1800" dirty="0">
              <a:solidFill>
                <a:srgbClr val="333333"/>
              </a:solidFill>
            </a:endParaRPr>
          </a:p>
          <a:p>
            <a:pPr lvl="1"/>
            <a:endParaRPr lang="en-US" altLang="en-US" sz="2400" i="1" dirty="0">
              <a:solidFill>
                <a:srgbClr val="333333"/>
              </a:solidFill>
            </a:endParaRPr>
          </a:p>
          <a:p>
            <a:endParaRPr lang="en-US" dirty="0"/>
          </a:p>
        </p:txBody>
      </p:sp>
      <p:sp>
        <p:nvSpPr>
          <p:cNvPr id="4" name="Slide Number Placeholder 3">
            <a:extLst>
              <a:ext uri="{FF2B5EF4-FFF2-40B4-BE49-F238E27FC236}">
                <a16:creationId xmlns:a16="http://schemas.microsoft.com/office/drawing/2014/main" id="{D94CB1BF-564D-4841-BEFE-C75F494886CC}"/>
              </a:ext>
            </a:extLst>
          </p:cNvPr>
          <p:cNvSpPr>
            <a:spLocks noGrp="1"/>
          </p:cNvSpPr>
          <p:nvPr>
            <p:ph type="sldNum" sz="quarter" idx="12"/>
          </p:nvPr>
        </p:nvSpPr>
        <p:spPr/>
        <p:txBody>
          <a:bodyPr/>
          <a:lstStyle/>
          <a:p>
            <a:fld id="{8FCC257D-A786-9244-9E17-CE618C8B9275}" type="slidenum">
              <a:rPr lang="en-US" smtClean="0"/>
              <a:pPr/>
              <a:t>16</a:t>
            </a:fld>
            <a:endParaRPr lang="en-US"/>
          </a:p>
        </p:txBody>
      </p:sp>
    </p:spTree>
    <p:extLst>
      <p:ext uri="{BB962C8B-B14F-4D97-AF65-F5344CB8AC3E}">
        <p14:creationId xmlns:p14="http://schemas.microsoft.com/office/powerpoint/2010/main" val="346694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181EF-8D93-43B9-B153-AE9091C9CB9B}"/>
              </a:ext>
            </a:extLst>
          </p:cNvPr>
          <p:cNvSpPr>
            <a:spLocks noGrp="1"/>
          </p:cNvSpPr>
          <p:nvPr>
            <p:ph type="title"/>
          </p:nvPr>
        </p:nvSpPr>
        <p:spPr>
          <a:xfrm>
            <a:off x="738189" y="452440"/>
            <a:ext cx="10774164" cy="743347"/>
          </a:xfrm>
        </p:spPr>
        <p:txBody>
          <a:bodyPr>
            <a:normAutofit fontScale="90000"/>
          </a:bodyPr>
          <a:lstStyle/>
          <a:p>
            <a:r>
              <a:rPr lang="en-US"/>
              <a:t>Emergency Protective Measures Conducted by Private Nonprofit Organizations </a:t>
            </a:r>
          </a:p>
        </p:txBody>
      </p:sp>
      <p:sp>
        <p:nvSpPr>
          <p:cNvPr id="2" name="Content Placeholder 1">
            <a:extLst>
              <a:ext uri="{FF2B5EF4-FFF2-40B4-BE49-F238E27FC236}">
                <a16:creationId xmlns:a16="http://schemas.microsoft.com/office/drawing/2014/main" id="{4193FBB6-2C8B-48FD-84A2-C9682441C33D}"/>
              </a:ext>
            </a:extLst>
          </p:cNvPr>
          <p:cNvSpPr>
            <a:spLocks noGrp="1"/>
          </p:cNvSpPr>
          <p:nvPr>
            <p:ph idx="1"/>
          </p:nvPr>
        </p:nvSpPr>
        <p:spPr/>
        <p:txBody>
          <a:bodyPr/>
          <a:lstStyle/>
          <a:p>
            <a:r>
              <a:rPr lang="en-US" altLang="en-US" sz="2400" dirty="0">
                <a:solidFill>
                  <a:srgbClr val="070000"/>
                </a:solidFill>
              </a:rPr>
              <a:t>Emergency services are usually the responsibility of SLTT governments. Therefore, PNPs are generally not legally responsible for those services and FEMA does not provide PA funding to PNPs for the costs associated with providing those services. </a:t>
            </a:r>
          </a:p>
          <a:p>
            <a:pPr marL="0" indent="0">
              <a:buNone/>
            </a:pPr>
            <a:endParaRPr lang="en-US" dirty="0"/>
          </a:p>
        </p:txBody>
      </p:sp>
      <p:sp>
        <p:nvSpPr>
          <p:cNvPr id="4" name="Slide Number Placeholder 3">
            <a:extLst>
              <a:ext uri="{FF2B5EF4-FFF2-40B4-BE49-F238E27FC236}">
                <a16:creationId xmlns:a16="http://schemas.microsoft.com/office/drawing/2014/main" id="{8A66AC02-0D94-4DFB-A0EE-A7C45D8D4408}"/>
              </a:ext>
            </a:extLst>
          </p:cNvPr>
          <p:cNvSpPr>
            <a:spLocks noGrp="1"/>
          </p:cNvSpPr>
          <p:nvPr>
            <p:ph type="sldNum" sz="quarter" idx="12"/>
          </p:nvPr>
        </p:nvSpPr>
        <p:spPr/>
        <p:txBody>
          <a:bodyPr/>
          <a:lstStyle/>
          <a:p>
            <a:fld id="{8FCC257D-A786-9244-9E17-CE618C8B9275}" type="slidenum">
              <a:rPr lang="en-US" smtClean="0"/>
              <a:pPr/>
              <a:t>17</a:t>
            </a:fld>
            <a:endParaRPr lang="en-US"/>
          </a:p>
        </p:txBody>
      </p:sp>
    </p:spTree>
    <p:extLst>
      <p:ext uri="{BB962C8B-B14F-4D97-AF65-F5344CB8AC3E}">
        <p14:creationId xmlns:p14="http://schemas.microsoft.com/office/powerpoint/2010/main" val="174619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D100AC-D743-4559-B044-3C3EAE2CFA46}"/>
              </a:ext>
            </a:extLst>
          </p:cNvPr>
          <p:cNvSpPr>
            <a:spLocks noGrp="1"/>
          </p:cNvSpPr>
          <p:nvPr>
            <p:ph type="title"/>
          </p:nvPr>
        </p:nvSpPr>
        <p:spPr/>
        <p:txBody>
          <a:bodyPr>
            <a:normAutofit fontScale="90000"/>
          </a:bodyPr>
          <a:lstStyle/>
          <a:p>
            <a:r>
              <a:rPr lang="en-US"/>
              <a:t>Emergency Protective Measures Conducted by Private Nonprofit Organizations  (continued)</a:t>
            </a:r>
          </a:p>
        </p:txBody>
      </p:sp>
      <p:sp>
        <p:nvSpPr>
          <p:cNvPr id="2" name="Content Placeholder 1">
            <a:extLst>
              <a:ext uri="{FF2B5EF4-FFF2-40B4-BE49-F238E27FC236}">
                <a16:creationId xmlns:a16="http://schemas.microsoft.com/office/drawing/2014/main" id="{54C2B2EB-28A8-4876-B00A-F650FEF973BB}"/>
              </a:ext>
            </a:extLst>
          </p:cNvPr>
          <p:cNvSpPr>
            <a:spLocks noGrp="1"/>
          </p:cNvSpPr>
          <p:nvPr>
            <p:ph idx="1"/>
          </p:nvPr>
        </p:nvSpPr>
        <p:spPr/>
        <p:txBody>
          <a:bodyPr/>
          <a:lstStyle/>
          <a:p>
            <a:r>
              <a:rPr lang="en-US" altLang="en-US" sz="2400" b="1" dirty="0">
                <a:solidFill>
                  <a:srgbClr val="070000"/>
                </a:solidFill>
              </a:rPr>
              <a:t>When a PNP provides emergency services </a:t>
            </a:r>
            <a:r>
              <a:rPr lang="en-US" altLang="en-US" sz="2400" b="1" u="sng" dirty="0">
                <a:solidFill>
                  <a:srgbClr val="070000"/>
                </a:solidFill>
              </a:rPr>
              <a:t>at the request of, and under a contract to or agreement with the legally responsible government entity,</a:t>
            </a:r>
            <a:r>
              <a:rPr lang="en-US" altLang="en-US" sz="2400" b="1" dirty="0">
                <a:solidFill>
                  <a:srgbClr val="070000"/>
                </a:solidFill>
              </a:rPr>
              <a:t> FEMA provides PA funding through that government entity as the eligible Applicant</a:t>
            </a:r>
            <a:r>
              <a:rPr lang="en-US" altLang="en-US" sz="2400" dirty="0">
                <a:solidFill>
                  <a:srgbClr val="070000"/>
                </a:solidFill>
              </a:rPr>
              <a:t>. These services may include the modifications and provision of PAS already mentioned. </a:t>
            </a:r>
            <a:r>
              <a:rPr lang="en-US" sz="1800" i="1" dirty="0">
                <a:solidFill>
                  <a:srgbClr val="070000"/>
                </a:solidFill>
              </a:rPr>
              <a:t>PAPPG, version 4, Page 112</a:t>
            </a:r>
          </a:p>
          <a:p>
            <a:pPr marL="0" indent="0">
              <a:buNone/>
            </a:pPr>
            <a:endParaRPr lang="en-US" dirty="0"/>
          </a:p>
        </p:txBody>
      </p:sp>
      <p:sp>
        <p:nvSpPr>
          <p:cNvPr id="4" name="Slide Number Placeholder 3">
            <a:extLst>
              <a:ext uri="{FF2B5EF4-FFF2-40B4-BE49-F238E27FC236}">
                <a16:creationId xmlns:a16="http://schemas.microsoft.com/office/drawing/2014/main" id="{2F6DC374-7162-4CB6-8AE5-DD6E02BF6E80}"/>
              </a:ext>
            </a:extLst>
          </p:cNvPr>
          <p:cNvSpPr>
            <a:spLocks noGrp="1"/>
          </p:cNvSpPr>
          <p:nvPr>
            <p:ph type="sldNum" sz="quarter" idx="12"/>
          </p:nvPr>
        </p:nvSpPr>
        <p:spPr/>
        <p:txBody>
          <a:bodyPr/>
          <a:lstStyle/>
          <a:p>
            <a:fld id="{8FCC257D-A786-9244-9E17-CE618C8B9275}" type="slidenum">
              <a:rPr lang="en-US" smtClean="0"/>
              <a:pPr/>
              <a:t>18</a:t>
            </a:fld>
            <a:endParaRPr lang="en-US"/>
          </a:p>
        </p:txBody>
      </p:sp>
    </p:spTree>
    <p:extLst>
      <p:ext uri="{BB962C8B-B14F-4D97-AF65-F5344CB8AC3E}">
        <p14:creationId xmlns:p14="http://schemas.microsoft.com/office/powerpoint/2010/main" val="263127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79311C-A32D-4491-871C-151EE94CC27F}"/>
              </a:ext>
            </a:extLst>
          </p:cNvPr>
          <p:cNvSpPr>
            <a:spLocks noGrp="1"/>
          </p:cNvSpPr>
          <p:nvPr>
            <p:ph type="title"/>
          </p:nvPr>
        </p:nvSpPr>
        <p:spPr/>
        <p:txBody>
          <a:bodyPr>
            <a:normAutofit/>
          </a:bodyPr>
          <a:lstStyle/>
          <a:p>
            <a:r>
              <a:rPr lang="en-US"/>
              <a:t>Minimum Emergency Work Eligibility Criteria</a:t>
            </a:r>
          </a:p>
        </p:txBody>
      </p:sp>
      <p:sp>
        <p:nvSpPr>
          <p:cNvPr id="2" name="Content Placeholder 1">
            <a:extLst>
              <a:ext uri="{FF2B5EF4-FFF2-40B4-BE49-F238E27FC236}">
                <a16:creationId xmlns:a16="http://schemas.microsoft.com/office/drawing/2014/main" id="{B785FADB-D69C-4941-8856-8EED9FD087A4}"/>
              </a:ext>
            </a:extLst>
          </p:cNvPr>
          <p:cNvSpPr>
            <a:spLocks noGrp="1"/>
          </p:cNvSpPr>
          <p:nvPr>
            <p:ph sz="half" idx="1"/>
          </p:nvPr>
        </p:nvSpPr>
        <p:spPr/>
        <p:txBody>
          <a:bodyPr/>
          <a:lstStyle/>
          <a:p>
            <a:r>
              <a:rPr lang="en-US" altLang="en-US" sz="2400" dirty="0">
                <a:solidFill>
                  <a:srgbClr val="333333"/>
                </a:solidFill>
              </a:rPr>
              <a:t>At a minimum, work must meet each of the following three general criteria to be eligible:</a:t>
            </a:r>
          </a:p>
          <a:p>
            <a:pPr lvl="1"/>
            <a:r>
              <a:rPr lang="en-US" altLang="en-US" dirty="0">
                <a:solidFill>
                  <a:srgbClr val="333333"/>
                </a:solidFill>
              </a:rPr>
              <a:t>Be required as a result of the declared incident; </a:t>
            </a:r>
          </a:p>
          <a:p>
            <a:pPr lvl="1"/>
            <a:r>
              <a:rPr lang="en-US" altLang="en-US" dirty="0">
                <a:solidFill>
                  <a:srgbClr val="333333"/>
                </a:solidFill>
              </a:rPr>
              <a:t>Be located within the designated area; and</a:t>
            </a:r>
          </a:p>
          <a:p>
            <a:pPr lvl="1"/>
            <a:r>
              <a:rPr lang="en-US" altLang="en-US" dirty="0">
                <a:solidFill>
                  <a:srgbClr val="333333"/>
                </a:solidFill>
              </a:rPr>
              <a:t>Be the legal responsibility of an eligible Applicant.</a:t>
            </a:r>
          </a:p>
          <a:p>
            <a:pPr marL="457200" lvl="1" indent="0">
              <a:buNone/>
            </a:pPr>
            <a:endParaRPr lang="en-US" altLang="en-US" dirty="0">
              <a:solidFill>
                <a:srgbClr val="333333"/>
              </a:solidFill>
            </a:endParaRPr>
          </a:p>
          <a:p>
            <a:pPr marL="457200" lvl="1" indent="0">
              <a:buNone/>
            </a:pPr>
            <a:r>
              <a:rPr lang="en-US" altLang="en-US" i="1" dirty="0">
                <a:solidFill>
                  <a:srgbClr val="333333"/>
                </a:solidFill>
              </a:rPr>
              <a:t>PAPPG, version 4, page 51</a:t>
            </a:r>
          </a:p>
          <a:p>
            <a:pPr marL="457200" lvl="1" indent="0">
              <a:buNone/>
            </a:pPr>
            <a:endParaRPr lang="en-US" altLang="en-US" dirty="0">
              <a:solidFill>
                <a:srgbClr val="333333"/>
              </a:solidFill>
            </a:endParaRPr>
          </a:p>
        </p:txBody>
      </p:sp>
      <p:pic>
        <p:nvPicPr>
          <p:cNvPr id="7" name="Content Placeholder 6" descr="A picture showing various disaster outcomes: flood, down powerlines, crumbling infrastructure, and snow storm.">
            <a:extLst>
              <a:ext uri="{FF2B5EF4-FFF2-40B4-BE49-F238E27FC236}">
                <a16:creationId xmlns:a16="http://schemas.microsoft.com/office/drawing/2014/main" id="{2B2B1719-AE94-46C8-918E-441BEE621BDE}"/>
              </a:ext>
            </a:extLst>
          </p:cNvPr>
          <p:cNvPicPr>
            <a:picLocks noGrp="1" noChangeAspect="1"/>
          </p:cNvPicPr>
          <p:nvPr>
            <p:ph sz="half" idx="2"/>
          </p:nvPr>
        </p:nvPicPr>
        <p:blipFill>
          <a:blip r:embed="rId2"/>
          <a:stretch>
            <a:fillRect/>
          </a:stretch>
        </p:blipFill>
        <p:spPr>
          <a:xfrm>
            <a:off x="6733381" y="2127250"/>
            <a:ext cx="4429125" cy="283845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865A401-8BC7-4B6A-BD33-9B9F02E09299}"/>
              </a:ext>
            </a:extLst>
          </p:cNvPr>
          <p:cNvSpPr>
            <a:spLocks noGrp="1"/>
          </p:cNvSpPr>
          <p:nvPr>
            <p:ph type="sldNum" sz="quarter" idx="12"/>
          </p:nvPr>
        </p:nvSpPr>
        <p:spPr/>
        <p:txBody>
          <a:bodyPr/>
          <a:lstStyle/>
          <a:p>
            <a:fld id="{8FCC257D-A786-9244-9E17-CE618C8B9275}" type="slidenum">
              <a:rPr lang="en-US" smtClean="0"/>
              <a:pPr/>
              <a:t>19</a:t>
            </a:fld>
            <a:endParaRPr lang="en-US"/>
          </a:p>
        </p:txBody>
      </p:sp>
    </p:spTree>
    <p:extLst>
      <p:ext uri="{BB962C8B-B14F-4D97-AF65-F5344CB8AC3E}">
        <p14:creationId xmlns:p14="http://schemas.microsoft.com/office/powerpoint/2010/main" val="141207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p:txBody>
          <a:bodyPr>
            <a:normAutofit fontScale="90000"/>
          </a:bodyPr>
          <a:lstStyle/>
          <a:p>
            <a:r>
              <a:rPr lang="en-US"/>
              <a:t>Emergency Management Considerations for Providing Personal Assistance Services </a:t>
            </a:r>
          </a:p>
        </p:txBody>
      </p:sp>
      <p:sp>
        <p:nvSpPr>
          <p:cNvPr id="3" name="Text Placeholder 2">
            <a:extLst>
              <a:ext uri="{FF2B5EF4-FFF2-40B4-BE49-F238E27FC236}">
                <a16:creationId xmlns:a16="http://schemas.microsoft.com/office/drawing/2014/main" id="{E88ADCCF-C737-7A41-A8A1-0E660483818F}"/>
              </a:ext>
            </a:extLst>
          </p:cNvPr>
          <p:cNvSpPr>
            <a:spLocks noGrp="1"/>
          </p:cNvSpPr>
          <p:nvPr>
            <p:ph type="body" sz="quarter" idx="10"/>
          </p:nvPr>
        </p:nvSpPr>
        <p:spPr>
          <a:xfrm>
            <a:off x="745068" y="3429000"/>
            <a:ext cx="10708748" cy="1148366"/>
          </a:xfrm>
        </p:spPr>
        <p:txBody>
          <a:bodyPr/>
          <a:lstStyle/>
          <a:p>
            <a:r>
              <a:rPr lang="en-US"/>
              <a:t>FEMA Individual Assistance</a:t>
            </a:r>
          </a:p>
        </p:txBody>
      </p:sp>
    </p:spTree>
    <p:extLst>
      <p:ext uri="{BB962C8B-B14F-4D97-AF65-F5344CB8AC3E}">
        <p14:creationId xmlns:p14="http://schemas.microsoft.com/office/powerpoint/2010/main" val="92574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7FCED-492A-465C-B7B3-988B81CA9B25}"/>
              </a:ext>
            </a:extLst>
          </p:cNvPr>
          <p:cNvSpPr>
            <a:spLocks noGrp="1"/>
          </p:cNvSpPr>
          <p:nvPr>
            <p:ph type="title"/>
          </p:nvPr>
        </p:nvSpPr>
        <p:spPr/>
        <p:txBody>
          <a:bodyPr/>
          <a:lstStyle/>
          <a:p>
            <a:r>
              <a:rPr lang="en-US" dirty="0" err="1"/>
              <a:t>PNPs</a:t>
            </a:r>
            <a:r>
              <a:rPr lang="en-US" dirty="0"/>
              <a:t>: Interested in Becoming a PAS Provider or PA Eligible Facility?</a:t>
            </a:r>
          </a:p>
        </p:txBody>
      </p:sp>
      <p:sp>
        <p:nvSpPr>
          <p:cNvPr id="2" name="Content Placeholder 1">
            <a:extLst>
              <a:ext uri="{FF2B5EF4-FFF2-40B4-BE49-F238E27FC236}">
                <a16:creationId xmlns:a16="http://schemas.microsoft.com/office/drawing/2014/main" id="{CD22F5C4-9A15-47F7-8976-23E40705B6B8}"/>
              </a:ext>
            </a:extLst>
          </p:cNvPr>
          <p:cNvSpPr>
            <a:spLocks noGrp="1"/>
          </p:cNvSpPr>
          <p:nvPr>
            <p:ph idx="1"/>
          </p:nvPr>
        </p:nvSpPr>
        <p:spPr/>
        <p:txBody>
          <a:bodyPr>
            <a:normAutofit/>
          </a:bodyPr>
          <a:lstStyle/>
          <a:p>
            <a:r>
              <a:rPr lang="en-US" altLang="en-US" sz="2400" dirty="0" err="1">
                <a:solidFill>
                  <a:srgbClr val="070000"/>
                </a:solidFill>
                <a:cs typeface="Arial" panose="020B0604020202020204" pitchFamily="34" charset="0"/>
              </a:rPr>
              <a:t>PNPs</a:t>
            </a:r>
            <a:r>
              <a:rPr lang="en-US" altLang="en-US" sz="2400" dirty="0">
                <a:solidFill>
                  <a:srgbClr val="070000"/>
                </a:solidFill>
                <a:cs typeface="Arial" panose="020B0604020202020204" pitchFamily="34" charset="0"/>
              </a:rPr>
              <a:t> may pursue the opportunity to be PAS provider or to have their damaged facilities considered eligible for PA during declared incidents (or ideally before an incident).</a:t>
            </a:r>
          </a:p>
          <a:p>
            <a:r>
              <a:rPr lang="en-US" altLang="en-US" sz="2400" dirty="0">
                <a:solidFill>
                  <a:srgbClr val="070000"/>
                </a:solidFill>
                <a:cs typeface="Arial" panose="020B0604020202020204" pitchFamily="34" charset="0"/>
              </a:rPr>
              <a:t>Contact the state emergency management agency to obtain information about PAS service provision or attending an Applicant Briefing – meetings run by the State to provide information about the application process and potential assistance.</a:t>
            </a:r>
            <a:endParaRPr lang="en-US" altLang="en-US" sz="2400" i="1" dirty="0">
              <a:solidFill>
                <a:srgbClr val="070000"/>
              </a:solidFill>
              <a:cs typeface="Arial" panose="020B0604020202020204" pitchFamily="34" charset="0"/>
            </a:endParaRPr>
          </a:p>
          <a:p>
            <a:r>
              <a:rPr lang="en-US" altLang="en-US" sz="2400" dirty="0">
                <a:solidFill>
                  <a:srgbClr val="070000"/>
                </a:solidFill>
                <a:cs typeface="Arial" panose="020B0604020202020204" pitchFamily="34" charset="0"/>
              </a:rPr>
              <a:t>Applicants for FEMA PA must submit a Request for Public Assistance (RPA) through:</a:t>
            </a:r>
          </a:p>
          <a:p>
            <a:pPr lvl="1"/>
            <a:r>
              <a:rPr lang="en-US" altLang="en-US" dirty="0">
                <a:solidFill>
                  <a:srgbClr val="070000"/>
                </a:solidFill>
                <a:cs typeface="Arial" panose="020B0604020202020204" pitchFamily="34" charset="0"/>
              </a:rPr>
              <a:t>The relevant SLTT jurisdiction as the PA grant recipient for emergency work</a:t>
            </a:r>
          </a:p>
        </p:txBody>
      </p:sp>
      <p:sp>
        <p:nvSpPr>
          <p:cNvPr id="4" name="Slide Number Placeholder 3">
            <a:extLst>
              <a:ext uri="{FF2B5EF4-FFF2-40B4-BE49-F238E27FC236}">
                <a16:creationId xmlns:a16="http://schemas.microsoft.com/office/drawing/2014/main" id="{87A351A0-4B57-4040-AB4D-A6A893EB8303}"/>
              </a:ext>
            </a:extLst>
          </p:cNvPr>
          <p:cNvSpPr>
            <a:spLocks noGrp="1"/>
          </p:cNvSpPr>
          <p:nvPr>
            <p:ph type="sldNum" sz="quarter" idx="12"/>
          </p:nvPr>
        </p:nvSpPr>
        <p:spPr/>
        <p:txBody>
          <a:bodyPr/>
          <a:lstStyle/>
          <a:p>
            <a:fld id="{8FCC257D-A786-9244-9E17-CE618C8B9275}" type="slidenum">
              <a:rPr lang="en-US" smtClean="0"/>
              <a:pPr/>
              <a:t>20</a:t>
            </a:fld>
            <a:endParaRPr lang="en-US"/>
          </a:p>
        </p:txBody>
      </p:sp>
    </p:spTree>
    <p:extLst>
      <p:ext uri="{BB962C8B-B14F-4D97-AF65-F5344CB8AC3E}">
        <p14:creationId xmlns:p14="http://schemas.microsoft.com/office/powerpoint/2010/main" val="140085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8FA5D1-0CC1-465A-887D-78F12C576911}"/>
              </a:ext>
            </a:extLst>
          </p:cNvPr>
          <p:cNvSpPr>
            <a:spLocks noGrp="1"/>
          </p:cNvSpPr>
          <p:nvPr>
            <p:ph type="title"/>
          </p:nvPr>
        </p:nvSpPr>
        <p:spPr/>
        <p:txBody>
          <a:bodyPr>
            <a:normAutofit fontScale="90000"/>
          </a:bodyPr>
          <a:lstStyle/>
          <a:p>
            <a:r>
              <a:rPr lang="en-US" dirty="0" err="1"/>
              <a:t>PNPs</a:t>
            </a:r>
            <a:r>
              <a:rPr lang="en-US" dirty="0"/>
              <a:t>: Interested in Becoming a PAS Provider or PA Eligible Facility? (continued)</a:t>
            </a:r>
          </a:p>
        </p:txBody>
      </p:sp>
      <p:sp>
        <p:nvSpPr>
          <p:cNvPr id="2" name="Content Placeholder 1">
            <a:extLst>
              <a:ext uri="{FF2B5EF4-FFF2-40B4-BE49-F238E27FC236}">
                <a16:creationId xmlns:a16="http://schemas.microsoft.com/office/drawing/2014/main" id="{86ACEFD3-56E9-465A-BC0E-BEDA25E078F7}"/>
              </a:ext>
            </a:extLst>
          </p:cNvPr>
          <p:cNvSpPr>
            <a:spLocks noGrp="1"/>
          </p:cNvSpPr>
          <p:nvPr>
            <p:ph idx="1"/>
          </p:nvPr>
        </p:nvSpPr>
        <p:spPr/>
        <p:txBody>
          <a:bodyPr/>
          <a:lstStyle/>
          <a:p>
            <a:r>
              <a:rPr lang="en-US" sz="2400" dirty="0"/>
              <a:t>If SLTT or PNP staff have questions regarding FEMA PA eligibility:</a:t>
            </a:r>
          </a:p>
          <a:p>
            <a:pPr lvl="1"/>
            <a:r>
              <a:rPr lang="en-US" sz="2400" dirty="0"/>
              <a:t>Frist, refer to the State PA Officer</a:t>
            </a:r>
          </a:p>
          <a:p>
            <a:pPr lvl="1"/>
            <a:r>
              <a:rPr lang="en-US" sz="2400" dirty="0"/>
              <a:t>If the State PA Officer is unable to assist, refer to the relevant FEMA Region, Recovery Division, PA Branch</a:t>
            </a:r>
          </a:p>
          <a:p>
            <a:pPr lvl="2"/>
            <a:r>
              <a:rPr lang="en-US" altLang="en-US" sz="2000" dirty="0">
                <a:solidFill>
                  <a:srgbClr val="070000"/>
                </a:solidFill>
                <a:cs typeface="Arial" panose="020B0604020202020204" pitchFamily="34" charset="0"/>
              </a:rPr>
              <a:t>A listing of the 10 FEMA Regions, including a contact phone number, can be found at: </a:t>
            </a:r>
            <a:r>
              <a:rPr lang="en-US" altLang="en-US" sz="2000" dirty="0">
                <a:solidFill>
                  <a:srgbClr val="0000CC"/>
                </a:solidFill>
                <a:cs typeface="Arial" panose="020B0604020202020204" pitchFamily="34" charset="0"/>
                <a:hlinkClick r:id="rId2">
                  <a:extLst>
                    <a:ext uri="{A12FA001-AC4F-418D-AE19-62706E023703}">
                      <ahyp:hlinkClr xmlns:ahyp="http://schemas.microsoft.com/office/drawing/2018/hyperlinkcolor" val="tx"/>
                    </a:ext>
                  </a:extLst>
                </a:hlinkClick>
              </a:rPr>
              <a:t>https://</a:t>
            </a:r>
            <a:r>
              <a:rPr lang="en-US" altLang="en-US" sz="2000" dirty="0" err="1">
                <a:solidFill>
                  <a:srgbClr val="0000CC"/>
                </a:solidFill>
                <a:cs typeface="Arial" panose="020B0604020202020204" pitchFamily="34" charset="0"/>
                <a:hlinkClick r:id="rId2">
                  <a:extLst>
                    <a:ext uri="{A12FA001-AC4F-418D-AE19-62706E023703}">
                      <ahyp:hlinkClr xmlns:ahyp="http://schemas.microsoft.com/office/drawing/2018/hyperlinkcolor" val="tx"/>
                    </a:ext>
                  </a:extLst>
                </a:hlinkClick>
              </a:rPr>
              <a:t>www.fema.gov</a:t>
            </a:r>
            <a:r>
              <a:rPr lang="en-US" altLang="en-US" sz="2000" dirty="0">
                <a:solidFill>
                  <a:srgbClr val="0000CC"/>
                </a:solidFill>
                <a:cs typeface="Arial" panose="020B0604020202020204" pitchFamily="34" charset="0"/>
                <a:hlinkClick r:id="rId2">
                  <a:extLst>
                    <a:ext uri="{A12FA001-AC4F-418D-AE19-62706E023703}">
                      <ahyp:hlinkClr xmlns:ahyp="http://schemas.microsoft.com/office/drawing/2018/hyperlinkcolor" val="tx"/>
                    </a:ext>
                  </a:extLst>
                </a:hlinkClick>
              </a:rPr>
              <a:t>/about-agency</a:t>
            </a:r>
            <a:endParaRPr lang="en-US" altLang="en-US" sz="2000" dirty="0">
              <a:solidFill>
                <a:srgbClr val="0000CC"/>
              </a:solidFill>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49DC101F-B783-4BDF-BD27-B158104D71BF}"/>
              </a:ext>
            </a:extLst>
          </p:cNvPr>
          <p:cNvSpPr>
            <a:spLocks noGrp="1"/>
          </p:cNvSpPr>
          <p:nvPr>
            <p:ph type="sldNum" sz="quarter" idx="12"/>
          </p:nvPr>
        </p:nvSpPr>
        <p:spPr/>
        <p:txBody>
          <a:bodyPr/>
          <a:lstStyle/>
          <a:p>
            <a:fld id="{8FCC257D-A786-9244-9E17-CE618C8B9275}" type="slidenum">
              <a:rPr lang="en-US" smtClean="0"/>
              <a:pPr/>
              <a:t>21</a:t>
            </a:fld>
            <a:endParaRPr lang="en-US"/>
          </a:p>
        </p:txBody>
      </p:sp>
    </p:spTree>
    <p:extLst>
      <p:ext uri="{BB962C8B-B14F-4D97-AF65-F5344CB8AC3E}">
        <p14:creationId xmlns:p14="http://schemas.microsoft.com/office/powerpoint/2010/main" val="27791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53E0A-6925-4430-AA23-B07A69807EDD}"/>
              </a:ext>
            </a:extLst>
          </p:cNvPr>
          <p:cNvSpPr>
            <a:spLocks noGrp="1"/>
          </p:cNvSpPr>
          <p:nvPr>
            <p:ph type="title"/>
          </p:nvPr>
        </p:nvSpPr>
        <p:spPr/>
        <p:txBody>
          <a:bodyPr>
            <a:normAutofit/>
          </a:bodyPr>
          <a:lstStyle/>
          <a:p>
            <a:r>
              <a:rPr lang="en-US"/>
              <a:t>Other Critical Considerations</a:t>
            </a:r>
          </a:p>
        </p:txBody>
      </p:sp>
      <p:sp>
        <p:nvSpPr>
          <p:cNvPr id="2" name="Content Placeholder 1">
            <a:extLst>
              <a:ext uri="{FF2B5EF4-FFF2-40B4-BE49-F238E27FC236}">
                <a16:creationId xmlns:a16="http://schemas.microsoft.com/office/drawing/2014/main" id="{3DC0A8C4-F11F-4D62-A95E-F84B43A4EA2F}"/>
              </a:ext>
            </a:extLst>
          </p:cNvPr>
          <p:cNvSpPr>
            <a:spLocks noGrp="1"/>
          </p:cNvSpPr>
          <p:nvPr>
            <p:ph idx="1"/>
          </p:nvPr>
        </p:nvSpPr>
        <p:spPr/>
        <p:txBody>
          <a:bodyPr/>
          <a:lstStyle/>
          <a:p>
            <a:r>
              <a:rPr lang="en-US" altLang="en-US" sz="2400" dirty="0" err="1">
                <a:solidFill>
                  <a:srgbClr val="070000"/>
                </a:solidFill>
                <a:cs typeface="Arial" panose="020B0604020202020204" pitchFamily="34" charset="0"/>
              </a:rPr>
              <a:t>SLTTs</a:t>
            </a:r>
            <a:r>
              <a:rPr lang="en-US" altLang="en-US" sz="2400" dirty="0">
                <a:solidFill>
                  <a:srgbClr val="070000"/>
                </a:solidFill>
                <a:cs typeface="Arial" panose="020B0604020202020204" pitchFamily="34" charset="0"/>
              </a:rPr>
              <a:t> and </a:t>
            </a:r>
            <a:r>
              <a:rPr lang="en-US" altLang="en-US" sz="2400" dirty="0" err="1">
                <a:solidFill>
                  <a:srgbClr val="070000"/>
                </a:solidFill>
                <a:cs typeface="Arial" panose="020B0604020202020204" pitchFamily="34" charset="0"/>
              </a:rPr>
              <a:t>PNPs</a:t>
            </a:r>
            <a:r>
              <a:rPr lang="en-US" altLang="en-US" sz="2400" dirty="0">
                <a:solidFill>
                  <a:srgbClr val="070000"/>
                </a:solidFill>
                <a:cs typeface="Arial" panose="020B0604020202020204" pitchFamily="34" charset="0"/>
              </a:rPr>
              <a:t> should explore other federal agency funding to support people with disabilities while residing in a shelter environment.</a:t>
            </a:r>
          </a:p>
          <a:p>
            <a:r>
              <a:rPr lang="en-US" altLang="en-US" sz="2400" dirty="0">
                <a:solidFill>
                  <a:srgbClr val="070000"/>
                </a:solidFill>
                <a:cs typeface="Arial" panose="020B0604020202020204" pitchFamily="34" charset="0"/>
              </a:rPr>
              <a:t>Please be diligent regarding documentation: Any entity providing services under agreement or contract to an SLTT jurisdictions should maintain fulsome documentation of the activities and costs incurred in meeting the requirement(s) in the agreement/contract.</a:t>
            </a:r>
          </a:p>
          <a:p>
            <a:r>
              <a:rPr lang="en-US" altLang="en-US" sz="2400" dirty="0">
                <a:solidFill>
                  <a:srgbClr val="070000"/>
                </a:solidFill>
                <a:cs typeface="Arial" panose="020B0604020202020204" pitchFamily="34" charset="0"/>
              </a:rPr>
              <a:t>Working with SLTT jurisdictions to plan for implementation of PAS with local resources should be a propriety to avoid delays in looking to federal level contracted resources to meet this vital need.</a:t>
            </a:r>
          </a:p>
          <a:p>
            <a:pPr marL="0" indent="0">
              <a:buNone/>
            </a:pPr>
            <a:endParaRPr lang="en-US" dirty="0"/>
          </a:p>
        </p:txBody>
      </p:sp>
      <p:sp>
        <p:nvSpPr>
          <p:cNvPr id="4" name="Slide Number Placeholder 3">
            <a:extLst>
              <a:ext uri="{FF2B5EF4-FFF2-40B4-BE49-F238E27FC236}">
                <a16:creationId xmlns:a16="http://schemas.microsoft.com/office/drawing/2014/main" id="{1F012653-AF1C-4DA3-8BF1-37C01D109CA4}"/>
              </a:ext>
            </a:extLst>
          </p:cNvPr>
          <p:cNvSpPr>
            <a:spLocks noGrp="1"/>
          </p:cNvSpPr>
          <p:nvPr>
            <p:ph type="sldNum" sz="quarter" idx="12"/>
          </p:nvPr>
        </p:nvSpPr>
        <p:spPr/>
        <p:txBody>
          <a:bodyPr/>
          <a:lstStyle/>
          <a:p>
            <a:fld id="{8FCC257D-A786-9244-9E17-CE618C8B9275}" type="slidenum">
              <a:rPr lang="en-US" smtClean="0"/>
              <a:pPr/>
              <a:t>22</a:t>
            </a:fld>
            <a:endParaRPr lang="en-US"/>
          </a:p>
        </p:txBody>
      </p:sp>
    </p:spTree>
    <p:extLst>
      <p:ext uri="{BB962C8B-B14F-4D97-AF65-F5344CB8AC3E}">
        <p14:creationId xmlns:p14="http://schemas.microsoft.com/office/powerpoint/2010/main" val="1199462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20044-9D6E-4FE1-ABE4-55E9A053488A}"/>
              </a:ext>
            </a:extLst>
          </p:cNvPr>
          <p:cNvSpPr>
            <a:spLocks noGrp="1"/>
          </p:cNvSpPr>
          <p:nvPr>
            <p:ph type="title"/>
          </p:nvPr>
        </p:nvSpPr>
        <p:spPr/>
        <p:txBody>
          <a:bodyPr/>
          <a:lstStyle/>
          <a:p>
            <a:r>
              <a:rPr lang="en-US" altLang="en-US"/>
              <a:t>Where can I learn more about the PA process?</a:t>
            </a:r>
            <a:endParaRPr lang="en-US"/>
          </a:p>
        </p:txBody>
      </p:sp>
      <p:sp>
        <p:nvSpPr>
          <p:cNvPr id="2" name="Content Placeholder 1">
            <a:extLst>
              <a:ext uri="{FF2B5EF4-FFF2-40B4-BE49-F238E27FC236}">
                <a16:creationId xmlns:a16="http://schemas.microsoft.com/office/drawing/2014/main" id="{6BD291F6-CF6B-4D57-97BF-DD1265803C3C}"/>
              </a:ext>
            </a:extLst>
          </p:cNvPr>
          <p:cNvSpPr>
            <a:spLocks noGrp="1"/>
          </p:cNvSpPr>
          <p:nvPr>
            <p:ph idx="1"/>
          </p:nvPr>
        </p:nvSpPr>
        <p:spPr/>
        <p:txBody>
          <a:bodyPr/>
          <a:lstStyle/>
          <a:p>
            <a:r>
              <a:rPr lang="en-US" altLang="en-US" sz="2400" dirty="0">
                <a:solidFill>
                  <a:srgbClr val="333333"/>
                </a:solidFill>
              </a:rPr>
              <a:t>PA in collaboration with EMI released a series of Independent Study courses early in 2019 a good general list of courses may be located at: </a:t>
            </a:r>
            <a:r>
              <a:rPr lang="en-US" altLang="en-US" sz="2000" u="sng" dirty="0">
                <a:solidFill>
                  <a:srgbClr val="0000CC"/>
                </a:solidFill>
                <a:hlinkClick r:id="rId2">
                  <a:extLst>
                    <a:ext uri="{A12FA001-AC4F-418D-AE19-62706E023703}">
                      <ahyp:hlinkClr xmlns:ahyp="http://schemas.microsoft.com/office/drawing/2018/hyperlinkcolor" val="tx"/>
                    </a:ext>
                  </a:extLst>
                </a:hlinkClick>
              </a:rPr>
              <a:t>https://</a:t>
            </a:r>
            <a:r>
              <a:rPr lang="en-US" altLang="en-US" sz="2000" u="sng" dirty="0" err="1">
                <a:solidFill>
                  <a:srgbClr val="0000CC"/>
                </a:solidFill>
                <a:hlinkClick r:id="rId2">
                  <a:extLst>
                    <a:ext uri="{A12FA001-AC4F-418D-AE19-62706E023703}">
                      <ahyp:hlinkClr xmlns:ahyp="http://schemas.microsoft.com/office/drawing/2018/hyperlinkcolor" val="tx"/>
                    </a:ext>
                  </a:extLst>
                </a:hlinkClick>
              </a:rPr>
              <a:t>training.fema.gov</a:t>
            </a:r>
            <a:r>
              <a:rPr lang="en-US" altLang="en-US" sz="2000" u="sng" dirty="0">
                <a:solidFill>
                  <a:srgbClr val="0000CC"/>
                </a:solidFill>
                <a:hlinkClick r:id="rId2">
                  <a:extLst>
                    <a:ext uri="{A12FA001-AC4F-418D-AE19-62706E023703}">
                      <ahyp:hlinkClr xmlns:ahyp="http://schemas.microsoft.com/office/drawing/2018/hyperlinkcolor" val="tx"/>
                    </a:ext>
                  </a:extLst>
                </a:hlinkClick>
              </a:rPr>
              <a:t>/is/</a:t>
            </a:r>
            <a:r>
              <a:rPr lang="en-US" altLang="en-US" sz="2000" u="sng" dirty="0" err="1">
                <a:solidFill>
                  <a:srgbClr val="0000CC"/>
                </a:solidFill>
                <a:hlinkClick r:id="rId2">
                  <a:extLst>
                    <a:ext uri="{A12FA001-AC4F-418D-AE19-62706E023703}">
                      <ahyp:hlinkClr xmlns:ahyp="http://schemas.microsoft.com/office/drawing/2018/hyperlinkcolor" val="tx"/>
                    </a:ext>
                  </a:extLst>
                </a:hlinkClick>
              </a:rPr>
              <a:t>searchis.aspx?search</a:t>
            </a:r>
            <a:r>
              <a:rPr lang="en-US" altLang="en-US" sz="2000" u="sng" dirty="0">
                <a:solidFill>
                  <a:srgbClr val="0000CC"/>
                </a:solidFill>
                <a:hlinkClick r:id="rId2">
                  <a:extLst>
                    <a:ext uri="{A12FA001-AC4F-418D-AE19-62706E023703}">
                      <ahyp:hlinkClr xmlns:ahyp="http://schemas.microsoft.com/office/drawing/2018/hyperlinkcolor" val="tx"/>
                    </a:ext>
                  </a:extLst>
                </a:hlinkClick>
              </a:rPr>
              <a:t>=</a:t>
            </a:r>
            <a:r>
              <a:rPr lang="en-US" altLang="en-US" sz="2000" u="sng" dirty="0" err="1">
                <a:solidFill>
                  <a:srgbClr val="0000CC"/>
                </a:solidFill>
                <a:hlinkClick r:id="rId2">
                  <a:extLst>
                    <a:ext uri="{A12FA001-AC4F-418D-AE19-62706E023703}">
                      <ahyp:hlinkClr xmlns:ahyp="http://schemas.microsoft.com/office/drawing/2018/hyperlinkcolor" val="tx"/>
                    </a:ext>
                  </a:extLst>
                </a:hlinkClick>
              </a:rPr>
              <a:t>public%20assistance</a:t>
            </a:r>
            <a:endParaRPr lang="en-US" altLang="en-US" sz="2000" u="sng" dirty="0">
              <a:solidFill>
                <a:srgbClr val="0000CC"/>
              </a:solidFill>
            </a:endParaRPr>
          </a:p>
          <a:p>
            <a:r>
              <a:rPr lang="en-US" altLang="en-US" sz="2400" dirty="0">
                <a:solidFill>
                  <a:srgbClr val="333333"/>
                </a:solidFill>
              </a:rPr>
              <a:t>Courses identified as areas of awareness for USDA staff:</a:t>
            </a:r>
          </a:p>
          <a:p>
            <a:pPr lvl="1"/>
            <a:r>
              <a:rPr lang="en-US" altLang="en-US" dirty="0">
                <a:solidFill>
                  <a:srgbClr val="333333"/>
                </a:solidFill>
              </a:rPr>
              <a:t>IS1000: </a:t>
            </a:r>
            <a:r>
              <a:rPr lang="en-US" u="sng" dirty="0">
                <a:solidFill>
                  <a:srgbClr val="0000CC"/>
                </a:solidFill>
                <a:hlinkClick r:id="rId3">
                  <a:extLst>
                    <a:ext uri="{A12FA001-AC4F-418D-AE19-62706E023703}">
                      <ahyp:hlinkClr xmlns:ahyp="http://schemas.microsoft.com/office/drawing/2018/hyperlinkcolor" val="tx"/>
                    </a:ext>
                  </a:extLst>
                </a:hlinkClick>
              </a:rPr>
              <a:t>Public Assistance Program and Eligibility</a:t>
            </a:r>
            <a:endParaRPr lang="en-US" u="sng" dirty="0">
              <a:solidFill>
                <a:srgbClr val="0000CC"/>
              </a:solidFill>
            </a:endParaRPr>
          </a:p>
          <a:p>
            <a:pPr lvl="1"/>
            <a:r>
              <a:rPr lang="en-US" altLang="en-US" dirty="0">
                <a:solidFill>
                  <a:srgbClr val="333333"/>
                </a:solidFill>
              </a:rPr>
              <a:t>ID1010: </a:t>
            </a:r>
            <a:r>
              <a:rPr lang="en-US" u="sng" dirty="0">
                <a:solidFill>
                  <a:srgbClr val="0000CC"/>
                </a:solidFill>
                <a:hlinkClick r:id="rId4">
                  <a:extLst>
                    <a:ext uri="{A12FA001-AC4F-418D-AE19-62706E023703}">
                      <ahyp:hlinkClr xmlns:ahyp="http://schemas.microsoft.com/office/drawing/2018/hyperlinkcolor" val="tx"/>
                    </a:ext>
                  </a:extLst>
                </a:hlinkClick>
              </a:rPr>
              <a:t>Emergency Protective Measures</a:t>
            </a:r>
            <a:endParaRPr lang="en-US" u="sng" dirty="0">
              <a:solidFill>
                <a:srgbClr val="0000CC"/>
              </a:solidFill>
            </a:endParaRPr>
          </a:p>
          <a:p>
            <a:pPr lvl="1"/>
            <a:r>
              <a:rPr lang="en-US" altLang="en-US" dirty="0">
                <a:solidFill>
                  <a:srgbClr val="333333"/>
                </a:solidFill>
              </a:rPr>
              <a:t>IS1020: </a:t>
            </a:r>
            <a:r>
              <a:rPr lang="en-US" u="sng" dirty="0">
                <a:solidFill>
                  <a:srgbClr val="0000CC"/>
                </a:solidFill>
                <a:hlinkClick r:id="rId5">
                  <a:extLst>
                    <a:ext uri="{A12FA001-AC4F-418D-AE19-62706E023703}">
                      <ahyp:hlinkClr xmlns:ahyp="http://schemas.microsoft.com/office/drawing/2018/hyperlinkcolor" val="tx"/>
                    </a:ext>
                  </a:extLst>
                </a:hlinkClick>
              </a:rPr>
              <a:t>Public Assistance Donated Resources</a:t>
            </a:r>
            <a:endParaRPr lang="en-US" u="sng" dirty="0">
              <a:solidFill>
                <a:srgbClr val="0000CC"/>
              </a:solidFill>
            </a:endParaRPr>
          </a:p>
          <a:p>
            <a:pPr lvl="1"/>
            <a:r>
              <a:rPr lang="en-US" altLang="en-US" dirty="0">
                <a:solidFill>
                  <a:srgbClr val="333333"/>
                </a:solidFill>
              </a:rPr>
              <a:t>IS1026: </a:t>
            </a:r>
            <a:r>
              <a:rPr lang="en-US" u="sng" dirty="0">
                <a:solidFill>
                  <a:srgbClr val="0000CC"/>
                </a:solidFill>
              </a:rPr>
              <a:t>Eligibility of Private Nonprofit Organizations</a:t>
            </a:r>
            <a:endParaRPr lang="en-US" altLang="en-US" dirty="0">
              <a:solidFill>
                <a:srgbClr val="0000CC"/>
              </a:solidFill>
            </a:endParaRPr>
          </a:p>
        </p:txBody>
      </p:sp>
      <p:sp>
        <p:nvSpPr>
          <p:cNvPr id="4" name="Slide Number Placeholder 3">
            <a:extLst>
              <a:ext uri="{FF2B5EF4-FFF2-40B4-BE49-F238E27FC236}">
                <a16:creationId xmlns:a16="http://schemas.microsoft.com/office/drawing/2014/main" id="{D9811E5D-F25C-427F-8DFC-52D3114A4B30}"/>
              </a:ext>
            </a:extLst>
          </p:cNvPr>
          <p:cNvSpPr>
            <a:spLocks noGrp="1"/>
          </p:cNvSpPr>
          <p:nvPr>
            <p:ph type="sldNum" sz="quarter" idx="12"/>
          </p:nvPr>
        </p:nvSpPr>
        <p:spPr/>
        <p:txBody>
          <a:bodyPr/>
          <a:lstStyle/>
          <a:p>
            <a:fld id="{8FCC257D-A786-9244-9E17-CE618C8B9275}" type="slidenum">
              <a:rPr lang="en-US" smtClean="0"/>
              <a:pPr/>
              <a:t>23</a:t>
            </a:fld>
            <a:endParaRPr lang="en-US"/>
          </a:p>
        </p:txBody>
      </p:sp>
    </p:spTree>
    <p:extLst>
      <p:ext uri="{BB962C8B-B14F-4D97-AF65-F5344CB8AC3E}">
        <p14:creationId xmlns:p14="http://schemas.microsoft.com/office/powerpoint/2010/main" val="4271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24C0-23E3-4DCF-87B3-50150E979B7E}"/>
              </a:ext>
            </a:extLst>
          </p:cNvPr>
          <p:cNvSpPr>
            <a:spLocks noGrp="1"/>
          </p:cNvSpPr>
          <p:nvPr>
            <p:ph type="title"/>
          </p:nvPr>
        </p:nvSpPr>
        <p:spPr/>
        <p:txBody>
          <a:bodyPr/>
          <a:lstStyle/>
          <a:p>
            <a:pPr algn="ctr"/>
            <a:r>
              <a:rPr lang="en-US"/>
              <a:t>Question &amp; Answer</a:t>
            </a:r>
          </a:p>
        </p:txBody>
      </p:sp>
    </p:spTree>
    <p:extLst>
      <p:ext uri="{BB962C8B-B14F-4D97-AF65-F5344CB8AC3E}">
        <p14:creationId xmlns:p14="http://schemas.microsoft.com/office/powerpoint/2010/main" val="427204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26B992-CAA6-5F45-9494-F9A93A231D80}"/>
              </a:ext>
            </a:extLst>
          </p:cNvPr>
          <p:cNvSpPr>
            <a:spLocks noGrp="1"/>
          </p:cNvSpPr>
          <p:nvPr>
            <p:ph type="title"/>
          </p:nvPr>
        </p:nvSpPr>
        <p:spPr/>
        <p:txBody>
          <a:bodyPr/>
          <a:lstStyle/>
          <a:p>
            <a:r>
              <a:rPr lang="en-US"/>
              <a:t>Contact Information</a:t>
            </a:r>
          </a:p>
        </p:txBody>
      </p:sp>
      <p:sp>
        <p:nvSpPr>
          <p:cNvPr id="2" name="Content Placeholder 1">
            <a:extLst>
              <a:ext uri="{FF2B5EF4-FFF2-40B4-BE49-F238E27FC236}">
                <a16:creationId xmlns:a16="http://schemas.microsoft.com/office/drawing/2014/main" id="{42ED7D33-1EAB-C246-B865-CB21DDA51CBB}"/>
              </a:ext>
            </a:extLst>
          </p:cNvPr>
          <p:cNvSpPr>
            <a:spLocks noGrp="1"/>
          </p:cNvSpPr>
          <p:nvPr>
            <p:ph sz="half" idx="1"/>
          </p:nvPr>
        </p:nvSpPr>
        <p:spPr>
          <a:xfrm>
            <a:off x="726018" y="1549400"/>
            <a:ext cx="5369982" cy="3994150"/>
          </a:xfrm>
        </p:spPr>
        <p:txBody>
          <a:bodyPr vert="horz" lIns="91440" tIns="45720" rIns="91440" bIns="45720" rtlCol="0" anchor="t">
            <a:normAutofit fontScale="77500" lnSpcReduction="20000"/>
          </a:bodyPr>
          <a:lstStyle/>
          <a:p>
            <a:pPr indent="-347345">
              <a:lnSpc>
                <a:spcPct val="100000"/>
              </a:lnSpc>
              <a:spcBef>
                <a:spcPct val="0"/>
              </a:spcBef>
              <a:buNone/>
            </a:pPr>
            <a:r>
              <a:rPr lang="en-US" altLang="en-US" b="1" u="sng" dirty="0"/>
              <a:t>Presenters:</a:t>
            </a:r>
          </a:p>
          <a:p>
            <a:pPr indent="-347345">
              <a:lnSpc>
                <a:spcPct val="100000"/>
              </a:lnSpc>
              <a:spcBef>
                <a:spcPct val="0"/>
              </a:spcBef>
              <a:buNone/>
            </a:pPr>
            <a:endParaRPr lang="en-US" altLang="en-US" dirty="0"/>
          </a:p>
          <a:p>
            <a:pPr indent="-347345">
              <a:lnSpc>
                <a:spcPct val="100000"/>
              </a:lnSpc>
              <a:spcBef>
                <a:spcPct val="0"/>
              </a:spcBef>
              <a:buNone/>
            </a:pPr>
            <a:r>
              <a:rPr lang="en-US" altLang="en-US" dirty="0"/>
              <a:t>Zachary Usher </a:t>
            </a:r>
            <a:endParaRPr lang="en-US" dirty="0"/>
          </a:p>
          <a:p>
            <a:pPr indent="-347345">
              <a:lnSpc>
                <a:spcPct val="100000"/>
              </a:lnSpc>
              <a:spcBef>
                <a:spcPct val="0"/>
              </a:spcBef>
              <a:buNone/>
            </a:pPr>
            <a:r>
              <a:rPr lang="en-US" altLang="en-US" dirty="0" err="1"/>
              <a:t>MCVCS</a:t>
            </a:r>
            <a:r>
              <a:rPr lang="en-US" altLang="en-US" dirty="0"/>
              <a:t> Branch Chief, Individual Assistance</a:t>
            </a:r>
          </a:p>
          <a:p>
            <a:pPr indent="-347345">
              <a:lnSpc>
                <a:spcPct val="100000"/>
              </a:lnSpc>
              <a:spcBef>
                <a:spcPct val="0"/>
              </a:spcBef>
              <a:buNone/>
            </a:pPr>
            <a:r>
              <a:rPr lang="en-US" altLang="en-US" u="sng" dirty="0" err="1">
                <a:solidFill>
                  <a:srgbClr val="005288"/>
                </a:solidFill>
              </a:rPr>
              <a:t>Zachary.Usher@fema.dhs.gov</a:t>
            </a:r>
            <a:endParaRPr lang="en-US" altLang="en-US" u="sng" dirty="0">
              <a:solidFill>
                <a:srgbClr val="005288"/>
              </a:solidFill>
            </a:endParaRPr>
          </a:p>
          <a:p>
            <a:pPr indent="-347345">
              <a:lnSpc>
                <a:spcPct val="100000"/>
              </a:lnSpc>
              <a:spcBef>
                <a:spcPct val="0"/>
              </a:spcBef>
              <a:buNone/>
            </a:pPr>
            <a:endParaRPr lang="en-US" altLang="en-US" dirty="0"/>
          </a:p>
          <a:p>
            <a:pPr indent="-347345">
              <a:lnSpc>
                <a:spcPct val="100000"/>
              </a:lnSpc>
              <a:spcBef>
                <a:spcPct val="0"/>
              </a:spcBef>
              <a:buNone/>
            </a:pPr>
            <a:r>
              <a:rPr lang="en-US" altLang="en-US" dirty="0"/>
              <a:t>Everett Sedgwick</a:t>
            </a:r>
          </a:p>
          <a:p>
            <a:pPr indent="-347345">
              <a:lnSpc>
                <a:spcPct val="100000"/>
              </a:lnSpc>
              <a:spcBef>
                <a:spcPct val="0"/>
              </a:spcBef>
              <a:buNone/>
            </a:pPr>
            <a:r>
              <a:rPr lang="en-US" altLang="en-US" dirty="0"/>
              <a:t>Disability Integration Advisor, Individual Assistance</a:t>
            </a:r>
          </a:p>
          <a:p>
            <a:pPr indent="-347345">
              <a:lnSpc>
                <a:spcPct val="100000"/>
              </a:lnSpc>
              <a:spcBef>
                <a:spcPct val="0"/>
              </a:spcBef>
              <a:buNone/>
            </a:pPr>
            <a:r>
              <a:rPr lang="en-US" altLang="en-US" u="sng" dirty="0" err="1">
                <a:solidFill>
                  <a:srgbClr val="005288"/>
                </a:solidFill>
              </a:rPr>
              <a:t>Everett.Sedgwick@fema.dhs.gov</a:t>
            </a:r>
            <a:endParaRPr lang="en-US" altLang="en-US" u="sng" dirty="0">
              <a:solidFill>
                <a:srgbClr val="005288"/>
              </a:solidFill>
            </a:endParaRPr>
          </a:p>
          <a:p>
            <a:pPr indent="-347345">
              <a:lnSpc>
                <a:spcPct val="100000"/>
              </a:lnSpc>
              <a:spcBef>
                <a:spcPct val="0"/>
              </a:spcBef>
              <a:buNone/>
            </a:pPr>
            <a:endParaRPr lang="en-US" altLang="en-US" u="sng" dirty="0">
              <a:solidFill>
                <a:srgbClr val="005288"/>
              </a:solidFill>
            </a:endParaRPr>
          </a:p>
          <a:p>
            <a:pPr indent="-347345">
              <a:lnSpc>
                <a:spcPct val="100000"/>
              </a:lnSpc>
              <a:spcBef>
                <a:spcPct val="0"/>
              </a:spcBef>
              <a:buNone/>
            </a:pPr>
            <a:r>
              <a:rPr lang="en-US" altLang="en-US" dirty="0"/>
              <a:t>Starlene (Star) Black</a:t>
            </a:r>
          </a:p>
          <a:p>
            <a:pPr indent="-347345">
              <a:lnSpc>
                <a:spcPct val="100000"/>
              </a:lnSpc>
              <a:spcBef>
                <a:spcPct val="0"/>
              </a:spcBef>
              <a:buNone/>
            </a:pPr>
            <a:r>
              <a:rPr lang="en-US" altLang="en-US" dirty="0"/>
              <a:t>Supervisory Emergency Management Specialist, </a:t>
            </a:r>
          </a:p>
          <a:p>
            <a:pPr indent="-347345">
              <a:lnSpc>
                <a:spcPct val="100000"/>
              </a:lnSpc>
              <a:spcBef>
                <a:spcPct val="0"/>
              </a:spcBef>
              <a:buNone/>
            </a:pPr>
            <a:r>
              <a:rPr lang="en-US" altLang="en-US" dirty="0"/>
              <a:t>Public Assistance</a:t>
            </a:r>
          </a:p>
          <a:p>
            <a:pPr indent="-347345">
              <a:lnSpc>
                <a:spcPct val="100000"/>
              </a:lnSpc>
              <a:spcBef>
                <a:spcPct val="0"/>
              </a:spcBef>
              <a:buNone/>
            </a:pPr>
            <a:r>
              <a:rPr lang="en-US" altLang="en-US" u="sng" dirty="0" err="1">
                <a:solidFill>
                  <a:srgbClr val="005288"/>
                </a:solidFill>
                <a:hlinkClick r:id="rId2"/>
              </a:rPr>
              <a:t>Star.Black@fema.dhs.gov</a:t>
            </a:r>
            <a:endParaRPr lang="en-US" altLang="en-US" u="sng" dirty="0">
              <a:solidFill>
                <a:srgbClr val="005288"/>
              </a:solidFill>
            </a:endParaRPr>
          </a:p>
          <a:p>
            <a:pPr indent="-347345">
              <a:lnSpc>
                <a:spcPct val="100000"/>
              </a:lnSpc>
              <a:spcBef>
                <a:spcPct val="0"/>
              </a:spcBef>
              <a:buNone/>
            </a:pPr>
            <a:endParaRPr lang="en-US" altLang="en-US" dirty="0"/>
          </a:p>
          <a:p>
            <a:pPr indent="-347345">
              <a:lnSpc>
                <a:spcPct val="100000"/>
              </a:lnSpc>
              <a:spcBef>
                <a:spcPct val="0"/>
              </a:spcBef>
              <a:buNone/>
            </a:pPr>
            <a:r>
              <a:rPr lang="en-US" altLang="en-US" dirty="0"/>
              <a:t>Mark Tinsman</a:t>
            </a:r>
          </a:p>
          <a:p>
            <a:pPr indent="-347345">
              <a:lnSpc>
                <a:spcPct val="100000"/>
              </a:lnSpc>
              <a:spcBef>
                <a:spcPct val="0"/>
              </a:spcBef>
              <a:buNone/>
            </a:pPr>
            <a:r>
              <a:rPr lang="en-US" altLang="en-US" dirty="0"/>
              <a:t>Supervisory Emergency Management Specialist,</a:t>
            </a:r>
          </a:p>
          <a:p>
            <a:pPr indent="-347345">
              <a:lnSpc>
                <a:spcPct val="100000"/>
              </a:lnSpc>
              <a:spcBef>
                <a:spcPct val="0"/>
              </a:spcBef>
              <a:buNone/>
            </a:pPr>
            <a:r>
              <a:rPr lang="en-US" altLang="en-US" dirty="0"/>
              <a:t>Public Assistance</a:t>
            </a:r>
          </a:p>
          <a:p>
            <a:pPr indent="-347345">
              <a:lnSpc>
                <a:spcPct val="100000"/>
              </a:lnSpc>
              <a:spcBef>
                <a:spcPct val="0"/>
              </a:spcBef>
              <a:buNone/>
            </a:pPr>
            <a:r>
              <a:rPr lang="en-US" altLang="en-US" u="sng" dirty="0" err="1">
                <a:solidFill>
                  <a:srgbClr val="005288"/>
                </a:solidFill>
              </a:rPr>
              <a:t>Mark.Tinsman@fema.dhs.gov</a:t>
            </a:r>
            <a:endParaRPr lang="en-US" altLang="en-US" u="sng" dirty="0">
              <a:solidFill>
                <a:srgbClr val="005288"/>
              </a:solidFill>
            </a:endParaRPr>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2487C1E3-EF13-4296-B776-22DC66067E45}"/>
              </a:ext>
            </a:extLst>
          </p:cNvPr>
          <p:cNvSpPr>
            <a:spLocks noGrp="1"/>
          </p:cNvSpPr>
          <p:nvPr>
            <p:ph sz="half" idx="2"/>
          </p:nvPr>
        </p:nvSpPr>
        <p:spPr/>
        <p:txBody>
          <a:bodyPr/>
          <a:lstStyle/>
          <a:p>
            <a:pPr indent="-347345">
              <a:lnSpc>
                <a:spcPct val="80000"/>
              </a:lnSpc>
              <a:spcBef>
                <a:spcPct val="0"/>
              </a:spcBef>
              <a:buNone/>
            </a:pPr>
            <a:r>
              <a:rPr lang="en-US" altLang="en-US" sz="1700" b="1" u="sng" dirty="0"/>
              <a:t>Attorney Advisors:</a:t>
            </a:r>
          </a:p>
          <a:p>
            <a:pPr indent="-347345">
              <a:lnSpc>
                <a:spcPct val="80000"/>
              </a:lnSpc>
              <a:spcBef>
                <a:spcPct val="0"/>
              </a:spcBef>
              <a:buNone/>
            </a:pPr>
            <a:endParaRPr lang="en-US" altLang="en-US" sz="1700" dirty="0"/>
          </a:p>
          <a:p>
            <a:pPr indent="-347345">
              <a:lnSpc>
                <a:spcPct val="80000"/>
              </a:lnSpc>
              <a:spcBef>
                <a:spcPct val="0"/>
              </a:spcBef>
              <a:buNone/>
            </a:pPr>
            <a:r>
              <a:rPr lang="en-US" altLang="en-US" sz="1700" dirty="0"/>
              <a:t>Jason T. </a:t>
            </a:r>
            <a:r>
              <a:rPr lang="en-US" altLang="en-US" sz="1700" dirty="0" err="1"/>
              <a:t>Lagria</a:t>
            </a:r>
            <a:endParaRPr lang="en-US" sz="1700" dirty="0"/>
          </a:p>
          <a:p>
            <a:pPr indent="-347345">
              <a:lnSpc>
                <a:spcPct val="100000"/>
              </a:lnSpc>
              <a:spcBef>
                <a:spcPct val="0"/>
              </a:spcBef>
              <a:buNone/>
            </a:pPr>
            <a:r>
              <a:rPr lang="en-US" sz="1700" dirty="0"/>
              <a:t>Attorney Advisor</a:t>
            </a:r>
            <a:r>
              <a:rPr lang="en-US" altLang="en-US" sz="1700" dirty="0"/>
              <a:t>, </a:t>
            </a:r>
            <a:r>
              <a:rPr lang="en-US" sz="1700" dirty="0"/>
              <a:t>Office of Chief Counsel</a:t>
            </a:r>
          </a:p>
          <a:p>
            <a:pPr indent="-347345">
              <a:lnSpc>
                <a:spcPct val="100000"/>
              </a:lnSpc>
              <a:spcBef>
                <a:spcPct val="0"/>
              </a:spcBef>
              <a:buNone/>
            </a:pPr>
            <a:r>
              <a:rPr lang="en-US" altLang="en-US" sz="1700" u="sng" dirty="0" err="1">
                <a:solidFill>
                  <a:srgbClr val="005288"/>
                </a:solidFill>
                <a:hlinkClick r:id="rId3">
                  <a:extLst>
                    <a:ext uri="{A12FA001-AC4F-418D-AE19-62706E023703}">
                      <ahyp:hlinkClr xmlns:ahyp="http://schemas.microsoft.com/office/drawing/2018/hyperlinkcolor" val="tx"/>
                    </a:ext>
                  </a:extLst>
                </a:hlinkClick>
              </a:rPr>
              <a:t>Jason.Lagria@fema.dhs.gov</a:t>
            </a:r>
            <a:endParaRPr lang="en-US" altLang="en-US" sz="1700" u="sng" dirty="0">
              <a:solidFill>
                <a:srgbClr val="005288"/>
              </a:solidFill>
            </a:endParaRPr>
          </a:p>
          <a:p>
            <a:pPr indent="-347345">
              <a:lnSpc>
                <a:spcPct val="100000"/>
              </a:lnSpc>
              <a:spcBef>
                <a:spcPct val="0"/>
              </a:spcBef>
              <a:buNone/>
            </a:pPr>
            <a:endParaRPr lang="en-US" altLang="en-US" sz="1700" u="sng" dirty="0">
              <a:solidFill>
                <a:srgbClr val="005288"/>
              </a:solidFill>
            </a:endParaRPr>
          </a:p>
          <a:p>
            <a:pPr indent="-347345">
              <a:lnSpc>
                <a:spcPct val="100000"/>
              </a:lnSpc>
              <a:spcBef>
                <a:spcPct val="0"/>
              </a:spcBef>
              <a:buNone/>
            </a:pPr>
            <a:r>
              <a:rPr lang="en-US" altLang="en-US" sz="1700" dirty="0"/>
              <a:t>Eden Miller</a:t>
            </a:r>
            <a:endParaRPr lang="en-US" sz="1700" dirty="0"/>
          </a:p>
          <a:p>
            <a:pPr indent="-347345">
              <a:lnSpc>
                <a:spcPct val="100000"/>
              </a:lnSpc>
              <a:spcBef>
                <a:spcPct val="0"/>
              </a:spcBef>
              <a:buNone/>
            </a:pPr>
            <a:r>
              <a:rPr lang="en-US" sz="1700" dirty="0"/>
              <a:t>Attorney Advisor</a:t>
            </a:r>
            <a:r>
              <a:rPr lang="en-US" altLang="en-US" sz="1700" dirty="0"/>
              <a:t>, </a:t>
            </a:r>
            <a:r>
              <a:rPr lang="en-US" sz="1700" dirty="0"/>
              <a:t>Office of Response and Recovery </a:t>
            </a:r>
          </a:p>
          <a:p>
            <a:pPr indent="-347345">
              <a:lnSpc>
                <a:spcPct val="100000"/>
              </a:lnSpc>
              <a:spcBef>
                <a:spcPct val="0"/>
              </a:spcBef>
              <a:buNone/>
            </a:pPr>
            <a:r>
              <a:rPr lang="en-US" altLang="en-US" sz="1700" u="sng" dirty="0" err="1">
                <a:solidFill>
                  <a:srgbClr val="005288"/>
                </a:solidFill>
                <a:hlinkClick r:id="rId4"/>
              </a:rPr>
              <a:t>Eden.Miller@fema.dhs.gov</a:t>
            </a:r>
            <a:endParaRPr lang="en-US" altLang="en-US" sz="1700" u="sng" dirty="0">
              <a:solidFill>
                <a:srgbClr val="005288"/>
              </a:solidFill>
            </a:endParaRPr>
          </a:p>
          <a:p>
            <a:pPr indent="-347345">
              <a:lnSpc>
                <a:spcPct val="100000"/>
              </a:lnSpc>
              <a:spcBef>
                <a:spcPct val="0"/>
              </a:spcBef>
              <a:buNone/>
            </a:pPr>
            <a:endParaRPr lang="en-US" altLang="en-US" u="sng" dirty="0">
              <a:solidFill>
                <a:srgbClr val="005288"/>
              </a:solidFill>
            </a:endParaRPr>
          </a:p>
          <a:p>
            <a:pPr indent="-347345">
              <a:lnSpc>
                <a:spcPct val="100000"/>
              </a:lnSpc>
              <a:spcBef>
                <a:spcPct val="0"/>
              </a:spcBef>
              <a:buNone/>
            </a:pPr>
            <a:endParaRPr lang="en-US" altLang="en-US" u="sng" dirty="0">
              <a:solidFill>
                <a:srgbClr val="005288"/>
              </a:solidFill>
            </a:endParaRPr>
          </a:p>
        </p:txBody>
      </p:sp>
      <p:sp>
        <p:nvSpPr>
          <p:cNvPr id="4" name="Slide Number Placeholder 3">
            <a:extLst>
              <a:ext uri="{FF2B5EF4-FFF2-40B4-BE49-F238E27FC236}">
                <a16:creationId xmlns:a16="http://schemas.microsoft.com/office/drawing/2014/main" id="{95F8EA2D-1A8E-BA42-8ADE-8872F433FEEB}"/>
              </a:ext>
            </a:extLst>
          </p:cNvPr>
          <p:cNvSpPr>
            <a:spLocks noGrp="1"/>
          </p:cNvSpPr>
          <p:nvPr>
            <p:ph type="sldNum" sz="quarter" idx="12"/>
          </p:nvPr>
        </p:nvSpPr>
        <p:spPr/>
        <p:txBody>
          <a:bodyPr/>
          <a:lstStyle/>
          <a:p>
            <a:fld id="{8FCC257D-A786-9244-9E17-CE618C8B9275}" type="slidenum">
              <a:rPr lang="en-US" smtClean="0"/>
              <a:pPr/>
              <a:t>25</a:t>
            </a:fld>
            <a:endParaRPr lang="en-US"/>
          </a:p>
        </p:txBody>
      </p:sp>
    </p:spTree>
    <p:extLst>
      <p:ext uri="{BB962C8B-B14F-4D97-AF65-F5344CB8AC3E}">
        <p14:creationId xmlns:p14="http://schemas.microsoft.com/office/powerpoint/2010/main" val="201431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2077640" y="2404513"/>
            <a:ext cx="8036720" cy="743347"/>
          </a:xfrm>
        </p:spPr>
        <p:txBody>
          <a:bodyPr/>
          <a:lstStyle/>
          <a:p>
            <a:pPr algn="ctr"/>
            <a:r>
              <a:rPr lang="en-US"/>
              <a:t>Thank you for your participation!</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2"/>
          <a:stretch>
            <a:fillRect/>
          </a:stretch>
        </p:blipFill>
        <p:spPr>
          <a:xfrm>
            <a:off x="3530600" y="3954254"/>
            <a:ext cx="4584700" cy="1633746"/>
          </a:xfrm>
          <a:prstGeom prst="rect">
            <a:avLst/>
          </a:prstGeom>
        </p:spPr>
      </p:pic>
    </p:spTree>
    <p:extLst>
      <p:ext uri="{BB962C8B-B14F-4D97-AF65-F5344CB8AC3E}">
        <p14:creationId xmlns:p14="http://schemas.microsoft.com/office/powerpoint/2010/main" val="34423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a:t>What are Personal Assistance Services?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10715627" cy="4106412"/>
          </a:xfrm>
        </p:spPr>
        <p:txBody>
          <a:bodyPr>
            <a:normAutofit/>
          </a:bodyPr>
          <a:lstStyle/>
          <a:p>
            <a:r>
              <a:rPr lang="en-US" altLang="en-US" sz="2800" dirty="0"/>
              <a:t>Personal Assistance Services (PAS) are a:</a:t>
            </a:r>
          </a:p>
          <a:p>
            <a:pPr lvl="1"/>
            <a:r>
              <a:rPr lang="en-US" altLang="en-US" sz="2600" dirty="0"/>
              <a:t>“Range of services, provided by one or more persons, designed to assist an individual with a disability to perform daily living activities on or off the job that the individual would typically perform if the individual did not have a disability.” </a:t>
            </a:r>
            <a:r>
              <a:rPr lang="en-US" altLang="en-US" i="1" dirty="0"/>
              <a:t>29 USCS § 705(28) </a:t>
            </a:r>
          </a:p>
          <a:p>
            <a:r>
              <a:rPr lang="en-US" sz="2800" dirty="0"/>
              <a:t>PAS may be provided by home health agencies, independent contractors, Centers for Independent Living (CILs), family members, or friends. </a:t>
            </a:r>
          </a:p>
          <a:p>
            <a:r>
              <a:rPr lang="en-US" sz="2800" dirty="0"/>
              <a:t>PAS categories: Informal versus formal services</a:t>
            </a:r>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3</a:t>
            </a:fld>
            <a:endParaRPr lang="en-US"/>
          </a:p>
        </p:txBody>
      </p:sp>
    </p:spTree>
    <p:extLst>
      <p:ext uri="{BB962C8B-B14F-4D97-AF65-F5344CB8AC3E}">
        <p14:creationId xmlns:p14="http://schemas.microsoft.com/office/powerpoint/2010/main" val="342783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EE505E-C389-7E4C-8B5E-2CBC7C097A3D}"/>
              </a:ext>
            </a:extLst>
          </p:cNvPr>
          <p:cNvSpPr>
            <a:spLocks noGrp="1"/>
          </p:cNvSpPr>
          <p:nvPr>
            <p:ph type="title"/>
          </p:nvPr>
        </p:nvSpPr>
        <p:spPr>
          <a:xfrm>
            <a:off x="6619773" y="529604"/>
            <a:ext cx="4833555" cy="743347"/>
          </a:xfrm>
        </p:spPr>
        <p:txBody>
          <a:bodyPr>
            <a:normAutofit/>
          </a:bodyPr>
          <a:lstStyle/>
          <a:p>
            <a:r>
              <a:rPr lang="en-US"/>
              <a:t>Who requires PAS?</a:t>
            </a:r>
          </a:p>
        </p:txBody>
      </p:sp>
      <p:sp>
        <p:nvSpPr>
          <p:cNvPr id="4" name="Content Placeholder 3">
            <a:extLst>
              <a:ext uri="{FF2B5EF4-FFF2-40B4-BE49-F238E27FC236}">
                <a16:creationId xmlns:a16="http://schemas.microsoft.com/office/drawing/2014/main" id="{464435B5-6C54-D543-8032-CD9E050F9B32}"/>
              </a:ext>
            </a:extLst>
          </p:cNvPr>
          <p:cNvSpPr>
            <a:spLocks noGrp="1"/>
          </p:cNvSpPr>
          <p:nvPr>
            <p:ph sz="half" idx="1"/>
          </p:nvPr>
        </p:nvSpPr>
        <p:spPr>
          <a:xfrm>
            <a:off x="6619773" y="1272951"/>
            <a:ext cx="5268383" cy="4603593"/>
          </a:xfrm>
        </p:spPr>
        <p:txBody>
          <a:bodyPr>
            <a:normAutofit/>
          </a:bodyPr>
          <a:lstStyle/>
          <a:p>
            <a:r>
              <a:rPr lang="en-US" sz="2400" dirty="0"/>
              <a:t>PAS are provided to individuals of all ages with physical, sensory, intellectual, learning and/or other disabilities to help with activities of daily living.</a:t>
            </a:r>
          </a:p>
          <a:p>
            <a:r>
              <a:rPr lang="en-US" sz="2400" dirty="0"/>
              <a:t>Others requiring PAS within congregate and non-congregate shelters may be beneficiaries of these services, such as older adults who may not consider themselves as having a disability or women who are in the late stages of pregnancy.</a:t>
            </a:r>
          </a:p>
        </p:txBody>
      </p:sp>
      <p:pic>
        <p:nvPicPr>
          <p:cNvPr id="17" name="Picture 16" descr="Lightbulb graphic with multiple accessibility related symbols within it.">
            <a:extLst>
              <a:ext uri="{FF2B5EF4-FFF2-40B4-BE49-F238E27FC236}">
                <a16:creationId xmlns:a16="http://schemas.microsoft.com/office/drawing/2014/main" id="{C6B7AA68-D699-48E8-A566-46FF449F2F35}"/>
              </a:ext>
            </a:extLst>
          </p:cNvPr>
          <p:cNvPicPr>
            <a:picLocks noChangeAspect="1"/>
          </p:cNvPicPr>
          <p:nvPr/>
        </p:nvPicPr>
        <p:blipFill>
          <a:blip r:embed="rId3"/>
          <a:stretch>
            <a:fillRect/>
          </a:stretch>
        </p:blipFill>
        <p:spPr>
          <a:xfrm>
            <a:off x="812801" y="769351"/>
            <a:ext cx="4970584" cy="4970584"/>
          </a:xfrm>
          <a:prstGeom prst="rect">
            <a:avLst/>
          </a:prstGeom>
        </p:spPr>
      </p:pic>
      <p:sp>
        <p:nvSpPr>
          <p:cNvPr id="2" name="Footer Placeholder 1">
            <a:extLst>
              <a:ext uri="{FF2B5EF4-FFF2-40B4-BE49-F238E27FC236}">
                <a16:creationId xmlns:a16="http://schemas.microsoft.com/office/drawing/2014/main" id="{6DAB7D9E-EA56-C048-B0D4-CD391A33CE4D}"/>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Federal Emergency Management Agency</a:t>
            </a:r>
          </a:p>
        </p:txBody>
      </p:sp>
      <p:sp>
        <p:nvSpPr>
          <p:cNvPr id="3" name="Slide Number Placeholder 2">
            <a:extLst>
              <a:ext uri="{FF2B5EF4-FFF2-40B4-BE49-F238E27FC236}">
                <a16:creationId xmlns:a16="http://schemas.microsoft.com/office/drawing/2014/main" id="{1584BA03-424F-2344-88B1-7F563BA7D2B0}"/>
              </a:ext>
              <a:ext uri="{C183D7F6-B498-43B3-948B-1728B52AA6E4}">
                <adec:decorative xmlns:adec="http://schemas.microsoft.com/office/drawing/2017/decorative" val="0"/>
              </a:ext>
            </a:extLst>
          </p:cNvPr>
          <p:cNvSpPr>
            <a:spLocks noGrp="1"/>
          </p:cNvSpPr>
          <p:nvPr>
            <p:ph type="sldNum" sz="quarter" idx="12"/>
          </p:nvPr>
        </p:nvSpPr>
        <p:spPr/>
        <p:txBody>
          <a:bodyPr/>
          <a:lstStyle/>
          <a:p>
            <a:fld id="{8FCC257D-A786-9244-9E17-CE618C8B9275}" type="slidenum">
              <a:rPr lang="en-US" smtClean="0"/>
              <a:pPr/>
              <a:t>4</a:t>
            </a:fld>
            <a:endParaRPr lang="en-US"/>
          </a:p>
        </p:txBody>
      </p:sp>
    </p:spTree>
    <p:extLst>
      <p:ext uri="{BB962C8B-B14F-4D97-AF65-F5344CB8AC3E}">
        <p14:creationId xmlns:p14="http://schemas.microsoft.com/office/powerpoint/2010/main" val="401884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5901EBF-D326-47A4-AD82-6BA1E21E6E8B}"/>
              </a:ext>
            </a:extLst>
          </p:cNvPr>
          <p:cNvSpPr>
            <a:spLocks noGrp="1"/>
          </p:cNvSpPr>
          <p:nvPr>
            <p:ph idx="1"/>
          </p:nvPr>
        </p:nvSpPr>
        <p:spPr/>
        <p:txBody>
          <a:bodyPr/>
          <a:lstStyle/>
          <a:p>
            <a:r>
              <a:rPr lang="en-US" sz="2400" dirty="0"/>
              <a:t>The state, local, tribal, and territorial (SLTT) governments have the primary responsibility for ensuring the availability of PAS in disaster shelters. </a:t>
            </a:r>
          </a:p>
          <a:p>
            <a:pPr lvl="1"/>
            <a:r>
              <a:rPr lang="en-US" dirty="0"/>
              <a:t>Often, shelter operators at the local level are instrumental in planning for PAS prior to the onset of shelter operations. </a:t>
            </a:r>
          </a:p>
          <a:p>
            <a:endParaRPr lang="en-US" dirty="0"/>
          </a:p>
        </p:txBody>
      </p:sp>
      <p:sp>
        <p:nvSpPr>
          <p:cNvPr id="6" name="Title 5">
            <a:extLst>
              <a:ext uri="{FF2B5EF4-FFF2-40B4-BE49-F238E27FC236}">
                <a16:creationId xmlns:a16="http://schemas.microsoft.com/office/drawing/2014/main" id="{A80A1376-4022-4B9B-8EC5-5639AD6681CA}"/>
              </a:ext>
            </a:extLst>
          </p:cNvPr>
          <p:cNvSpPr>
            <a:spLocks noGrp="1"/>
          </p:cNvSpPr>
          <p:nvPr>
            <p:ph type="title"/>
          </p:nvPr>
        </p:nvSpPr>
        <p:spPr/>
        <p:txBody>
          <a:bodyPr/>
          <a:lstStyle/>
          <a:p>
            <a:r>
              <a:rPr lang="en-US"/>
              <a:t>Primary Responsibility for Planning and Providing PAS</a:t>
            </a:r>
          </a:p>
        </p:txBody>
      </p:sp>
      <p:sp>
        <p:nvSpPr>
          <p:cNvPr id="3" name="Slide Number Placeholder 2">
            <a:extLst>
              <a:ext uri="{FF2B5EF4-FFF2-40B4-BE49-F238E27FC236}">
                <a16:creationId xmlns:a16="http://schemas.microsoft.com/office/drawing/2014/main" id="{4F60B010-B94A-4CA3-A087-117D94FC3A01}"/>
              </a:ext>
            </a:extLst>
          </p:cNvPr>
          <p:cNvSpPr>
            <a:spLocks noGrp="1"/>
          </p:cNvSpPr>
          <p:nvPr>
            <p:ph type="sldNum" sz="quarter" idx="12"/>
          </p:nvPr>
        </p:nvSpPr>
        <p:spPr/>
        <p:txBody>
          <a:bodyPr/>
          <a:lstStyle/>
          <a:p>
            <a:fld id="{8FCC257D-A786-9244-9E17-CE618C8B9275}" type="slidenum">
              <a:rPr lang="en-US" smtClean="0"/>
              <a:pPr/>
              <a:t>5</a:t>
            </a:fld>
            <a:endParaRPr lang="en-US"/>
          </a:p>
        </p:txBody>
      </p:sp>
    </p:spTree>
    <p:extLst>
      <p:ext uri="{BB962C8B-B14F-4D97-AF65-F5344CB8AC3E}">
        <p14:creationId xmlns:p14="http://schemas.microsoft.com/office/powerpoint/2010/main" val="360597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fontScale="90000"/>
          </a:bodyPr>
          <a:lstStyle/>
          <a:p>
            <a:r>
              <a:rPr lang="en-US"/>
              <a:t>What are the impacts of NOT providing PAS in disaster response shelters?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10715627" cy="4106412"/>
          </a:xfrm>
        </p:spPr>
        <p:txBody>
          <a:bodyPr vert="horz" lIns="91440" tIns="45720" rIns="91440" bIns="45720" rtlCol="0" anchor="t">
            <a:normAutofit/>
          </a:bodyPr>
          <a:lstStyle/>
          <a:p>
            <a:pPr indent="-342900"/>
            <a:r>
              <a:rPr lang="en-US" altLang="en-US" sz="2400" dirty="0">
                <a:solidFill>
                  <a:srgbClr val="333333"/>
                </a:solidFill>
              </a:rPr>
              <a:t>Individuals with disabilities may face:</a:t>
            </a:r>
          </a:p>
          <a:p>
            <a:pPr lvl="1" indent="-342900"/>
            <a:r>
              <a:rPr lang="en-US" sz="2400" dirty="0">
                <a:solidFill>
                  <a:srgbClr val="333333"/>
                </a:solidFill>
              </a:rPr>
              <a:t>Loss of independence </a:t>
            </a:r>
          </a:p>
          <a:p>
            <a:pPr lvl="1" indent="-342900"/>
            <a:r>
              <a:rPr lang="en-US" sz="2400" dirty="0">
                <a:solidFill>
                  <a:srgbClr val="333333"/>
                </a:solidFill>
              </a:rPr>
              <a:t>Inequitable access to</a:t>
            </a:r>
            <a:r>
              <a:rPr lang="en-US" sz="2400" dirty="0"/>
              <a:t> disaster response </a:t>
            </a:r>
            <a:r>
              <a:rPr lang="en-US" sz="2400" dirty="0">
                <a:solidFill>
                  <a:srgbClr val="333333"/>
                </a:solidFill>
              </a:rPr>
              <a:t>sheltering services</a:t>
            </a:r>
          </a:p>
          <a:p>
            <a:pPr lvl="1" indent="-342900"/>
            <a:r>
              <a:rPr lang="en-US" sz="2400" dirty="0"/>
              <a:t>Unjustified institutionalization</a:t>
            </a:r>
          </a:p>
          <a:p>
            <a:pPr lvl="1" indent="-342900"/>
            <a:r>
              <a:rPr lang="en-US" sz="2400" dirty="0"/>
              <a:t>Separation from family and/or support system</a:t>
            </a:r>
          </a:p>
          <a:p>
            <a:pPr indent="-342900"/>
            <a:endParaRPr lang="en-US" sz="2400" dirty="0"/>
          </a:p>
          <a:p>
            <a:pPr indent="-347345"/>
            <a:endParaRPr lang="en-US" dirty="0"/>
          </a:p>
          <a:p>
            <a:pPr indent="-347345"/>
            <a:endParaRPr lang="en-US" dirty="0"/>
          </a:p>
          <a:p>
            <a:pPr indent="-347345"/>
            <a:endParaRPr lang="en-US" dirty="0"/>
          </a:p>
          <a:p>
            <a:pPr indent="-347345"/>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6</a:t>
            </a:fld>
            <a:endParaRPr lang="en-US"/>
          </a:p>
        </p:txBody>
      </p:sp>
    </p:spTree>
    <p:extLst>
      <p:ext uri="{BB962C8B-B14F-4D97-AF65-F5344CB8AC3E}">
        <p14:creationId xmlns:p14="http://schemas.microsoft.com/office/powerpoint/2010/main" val="378750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14D04-47F0-4AFE-BC32-E1385140CE03}"/>
              </a:ext>
            </a:extLst>
          </p:cNvPr>
          <p:cNvSpPr>
            <a:spLocks noGrp="1"/>
          </p:cNvSpPr>
          <p:nvPr>
            <p:ph type="title"/>
          </p:nvPr>
        </p:nvSpPr>
        <p:spPr/>
        <p:txBody>
          <a:bodyPr/>
          <a:lstStyle/>
          <a:p>
            <a:r>
              <a:rPr lang="en-US">
                <a:ea typeface="+mj-lt"/>
                <a:cs typeface="+mj-lt"/>
              </a:rPr>
              <a:t>During pandemics, such as COVID-19, the risks are even higher</a:t>
            </a:r>
          </a:p>
        </p:txBody>
      </p:sp>
      <p:sp>
        <p:nvSpPr>
          <p:cNvPr id="2" name="Content Placeholder 1">
            <a:extLst>
              <a:ext uri="{FF2B5EF4-FFF2-40B4-BE49-F238E27FC236}">
                <a16:creationId xmlns:a16="http://schemas.microsoft.com/office/drawing/2014/main" id="{DD69C1F0-3FBF-4AC6-B6F8-9250FC4AEC24}"/>
              </a:ext>
            </a:extLst>
          </p:cNvPr>
          <p:cNvSpPr>
            <a:spLocks noGrp="1"/>
          </p:cNvSpPr>
          <p:nvPr>
            <p:ph idx="1"/>
          </p:nvPr>
        </p:nvSpPr>
        <p:spPr>
          <a:xfrm>
            <a:off x="738189" y="1524000"/>
            <a:ext cx="10715627" cy="4265054"/>
          </a:xfrm>
        </p:spPr>
        <p:txBody>
          <a:bodyPr vert="horz" lIns="91440" tIns="45720" rIns="91440" bIns="45720" rtlCol="0" anchor="t">
            <a:normAutofit/>
          </a:bodyPr>
          <a:lstStyle/>
          <a:p>
            <a:pPr indent="-347345"/>
            <a:r>
              <a:rPr lang="en-US" dirty="0">
                <a:ea typeface="+mn-lt"/>
                <a:cs typeface="+mn-lt"/>
              </a:rPr>
              <a:t>On July 26, 2020, U.S. Assistant Secretary for Health and Human Services Admiral Brett </a:t>
            </a:r>
            <a:r>
              <a:rPr lang="en-US" dirty="0" err="1">
                <a:ea typeface="+mn-lt"/>
                <a:cs typeface="+mn-lt"/>
              </a:rPr>
              <a:t>Giroir</a:t>
            </a:r>
            <a:r>
              <a:rPr lang="en-US" dirty="0">
                <a:ea typeface="+mn-lt"/>
                <a:cs typeface="+mn-lt"/>
              </a:rPr>
              <a:t>, a member of the White House Coronavirus Task Force, stated “We are point-of-care testing in nursing homes or prioritizing all nursing homes, because that's where 50 percent of the mortality [is].” </a:t>
            </a:r>
          </a:p>
          <a:p>
            <a:pPr indent="-347345"/>
            <a:r>
              <a:rPr lang="en-US" dirty="0">
                <a:ea typeface="+mn-lt"/>
                <a:cs typeface="+mn-lt"/>
              </a:rPr>
              <a:t>Too often, in the wake of a disaster, persons seeking shelter who require PAS are transferred to long-term care facilities because PAS was not available.</a:t>
            </a:r>
          </a:p>
          <a:p>
            <a:pPr indent="-347345"/>
            <a:r>
              <a:rPr lang="en-US" dirty="0"/>
              <a:t>The goal of emergency managers and disaster shelter planners must be to provide equitable  services that keep people living in their communities, in the general population.</a:t>
            </a:r>
          </a:p>
          <a:p>
            <a:pPr indent="-347345"/>
            <a:endParaRPr lang="en-US" dirty="0"/>
          </a:p>
          <a:p>
            <a:pPr indent="-347345">
              <a:buClr>
                <a:srgbClr val="8A8C8F"/>
              </a:buClr>
            </a:pPr>
            <a:endParaRPr lang="en-US" dirty="0"/>
          </a:p>
          <a:p>
            <a:pPr indent="-347345">
              <a:buClr>
                <a:srgbClr val="8A8C8F"/>
              </a:buClr>
            </a:pPr>
            <a:endParaRPr lang="en-US" dirty="0"/>
          </a:p>
        </p:txBody>
      </p:sp>
      <p:sp>
        <p:nvSpPr>
          <p:cNvPr id="4" name="Slide Number Placeholder 3">
            <a:extLst>
              <a:ext uri="{FF2B5EF4-FFF2-40B4-BE49-F238E27FC236}">
                <a16:creationId xmlns:a16="http://schemas.microsoft.com/office/drawing/2014/main" id="{2BC1D10A-255E-485A-9614-CEA7AD47A359}"/>
              </a:ext>
            </a:extLst>
          </p:cNvPr>
          <p:cNvSpPr>
            <a:spLocks noGrp="1"/>
          </p:cNvSpPr>
          <p:nvPr>
            <p:ph type="sldNum" sz="quarter" idx="12"/>
          </p:nvPr>
        </p:nvSpPr>
        <p:spPr/>
        <p:txBody>
          <a:bodyPr/>
          <a:lstStyle/>
          <a:p>
            <a:fld id="{8FCC257D-A786-9244-9E17-CE618C8B9275}" type="slidenum">
              <a:rPr lang="en-US" smtClean="0"/>
              <a:pPr/>
              <a:t>7</a:t>
            </a:fld>
            <a:endParaRPr lang="en-US"/>
          </a:p>
        </p:txBody>
      </p:sp>
    </p:spTree>
    <p:extLst>
      <p:ext uri="{BB962C8B-B14F-4D97-AF65-F5344CB8AC3E}">
        <p14:creationId xmlns:p14="http://schemas.microsoft.com/office/powerpoint/2010/main" val="304940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a:t>What support can FEMA provide?</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p:txBody>
          <a:bodyPr/>
          <a:lstStyle/>
          <a:p>
            <a:r>
              <a:rPr lang="en-US" sz="2400" u="sng"/>
              <a:t>May</a:t>
            </a:r>
            <a:r>
              <a:rPr lang="en-US" sz="2400"/>
              <a:t> provide:</a:t>
            </a:r>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p:txBody>
          <a:bodyPr vert="horz" lIns="91440" tIns="45720" rIns="91440" bIns="45720" rtlCol="0" anchor="t">
            <a:normAutofit fontScale="85000" lnSpcReduction="10000"/>
          </a:bodyPr>
          <a:lstStyle/>
          <a:p>
            <a:pPr indent="-347345"/>
            <a:r>
              <a:rPr lang="en-US" sz="2400" dirty="0"/>
              <a:t>Federal assistance through a grant or contract </a:t>
            </a:r>
            <a:r>
              <a:rPr lang="en-US" sz="2400" u="sng" dirty="0"/>
              <a:t>when an SLTT demonstrates that providing PAS is beyond their resource capabilities</a:t>
            </a:r>
            <a:r>
              <a:rPr lang="en-US" sz="2400" dirty="0"/>
              <a:t>. Cost share required. </a:t>
            </a:r>
            <a:endParaRPr lang="en-US" dirty="0"/>
          </a:p>
          <a:p>
            <a:pPr indent="-347345"/>
            <a:r>
              <a:rPr lang="en-US" sz="2400" dirty="0"/>
              <a:t>Contracted support, via contracting offices at the incident level or FEMA Individual Assistance Support Contract (IASC) for large scale incidents.</a:t>
            </a:r>
          </a:p>
          <a:p>
            <a:pPr indent="-347345"/>
            <a:r>
              <a:rPr lang="en-US" sz="2400" dirty="0"/>
              <a:t>Technical assistance and guidance materials (e.g., </a:t>
            </a:r>
            <a:r>
              <a:rPr lang="en-US" sz="2400" dirty="0">
                <a:hlinkClick r:id="rId3"/>
              </a:rPr>
              <a:t>PAS Addendum</a:t>
            </a:r>
            <a:r>
              <a:rPr lang="en-US" sz="2400" dirty="0"/>
              <a:t>)</a:t>
            </a:r>
          </a:p>
          <a:p>
            <a:pPr indent="-347345"/>
            <a:endParaRPr lang="en-US" dirty="0"/>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p:txBody>
          <a:bodyPr/>
          <a:lstStyle/>
          <a:p>
            <a:r>
              <a:rPr lang="en-US" sz="2400"/>
              <a:t>Please note:</a:t>
            </a:r>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p:txBody>
          <a:bodyPr>
            <a:normAutofit/>
          </a:bodyPr>
          <a:lstStyle/>
          <a:p>
            <a:r>
              <a:rPr lang="en-US" sz="2400" dirty="0"/>
              <a:t>The IASC is only available after the SLTT government depletes its resources </a:t>
            </a:r>
          </a:p>
          <a:p>
            <a:r>
              <a:rPr lang="en-US" sz="2400" dirty="0"/>
              <a:t>The time needed for contractor staff to begin working in shelters can vary based on disaster-specific circumstances and can be more accurately estimated when a task order is issued.</a:t>
            </a:r>
          </a:p>
        </p:txBody>
      </p:sp>
      <p:sp>
        <p:nvSpPr>
          <p:cNvPr id="7" name="Footer Placeholder 6">
            <a:extLst>
              <a:ext uri="{FF2B5EF4-FFF2-40B4-BE49-F238E27FC236}">
                <a16:creationId xmlns:a16="http://schemas.microsoft.com/office/drawing/2014/main" id="{84D23E2D-6B42-8647-9D05-5B13CD126CF0}"/>
              </a:ext>
            </a:extLst>
          </p:cNvPr>
          <p:cNvSpPr>
            <a:spLocks noGrp="1"/>
          </p:cNvSpPr>
          <p:nvPr>
            <p:ph type="ftr" sz="quarter" idx="11"/>
          </p:nvPr>
        </p:nvSpPr>
        <p:spPr>
          <a:xfrm>
            <a:off x="6096000" y="6173791"/>
            <a:ext cx="4443413" cy="365125"/>
          </a:xfrm>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8</a:t>
            </a:fld>
            <a:endParaRPr lang="en-US"/>
          </a:p>
        </p:txBody>
      </p:sp>
    </p:spTree>
    <p:extLst>
      <p:ext uri="{BB962C8B-B14F-4D97-AF65-F5344CB8AC3E}">
        <p14:creationId xmlns:p14="http://schemas.microsoft.com/office/powerpoint/2010/main" val="223731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22310-98F4-9248-B315-7AD48F0A98BA}"/>
              </a:ext>
            </a:extLst>
          </p:cNvPr>
          <p:cNvSpPr>
            <a:spLocks noGrp="1"/>
          </p:cNvSpPr>
          <p:nvPr>
            <p:ph type="title"/>
          </p:nvPr>
        </p:nvSpPr>
        <p:spPr>
          <a:xfrm>
            <a:off x="738189" y="469357"/>
            <a:ext cx="5117441" cy="743347"/>
          </a:xfrm>
        </p:spPr>
        <p:txBody>
          <a:bodyPr/>
          <a:lstStyle/>
          <a:p>
            <a:r>
              <a:rPr lang="en-US"/>
              <a:t>What is the SLTT’s role?</a:t>
            </a:r>
          </a:p>
        </p:txBody>
      </p:sp>
      <p:sp>
        <p:nvSpPr>
          <p:cNvPr id="4" name="Content Placeholder 3">
            <a:extLst>
              <a:ext uri="{FF2B5EF4-FFF2-40B4-BE49-F238E27FC236}">
                <a16:creationId xmlns:a16="http://schemas.microsoft.com/office/drawing/2014/main" id="{56B88B6B-5A56-8B4D-8061-3CE4391864FF}"/>
              </a:ext>
            </a:extLst>
          </p:cNvPr>
          <p:cNvSpPr>
            <a:spLocks noGrp="1"/>
          </p:cNvSpPr>
          <p:nvPr>
            <p:ph sz="half" idx="2"/>
          </p:nvPr>
        </p:nvSpPr>
        <p:spPr>
          <a:xfrm>
            <a:off x="725837" y="1212704"/>
            <a:ext cx="5192205" cy="4804265"/>
          </a:xfrm>
        </p:spPr>
        <p:txBody>
          <a:bodyPr>
            <a:normAutofit/>
          </a:bodyPr>
          <a:lstStyle/>
          <a:p>
            <a:r>
              <a:rPr lang="en-US" dirty="0"/>
              <a:t>Prepare for continuity in service-provision </a:t>
            </a:r>
            <a:r>
              <a:rPr lang="en-US" b="1" u="sng" dirty="0"/>
              <a:t>prior to a disaster</a:t>
            </a:r>
            <a:r>
              <a:rPr lang="en-US" dirty="0"/>
              <a:t> to avoid unnecessary or unjustified institutionalization of people with disabilities. </a:t>
            </a:r>
          </a:p>
          <a:p>
            <a:r>
              <a:rPr lang="en-US" dirty="0"/>
              <a:t>Obligations under </a:t>
            </a:r>
            <a:r>
              <a:rPr lang="en-US" i="1" dirty="0"/>
              <a:t>Olmstead v. L.C.</a:t>
            </a:r>
          </a:p>
          <a:p>
            <a:pPr lvl="1"/>
            <a:r>
              <a:rPr lang="en-US" dirty="0"/>
              <a:t>Ruled that the "integration mandate" of Title II of the Americans with Disabilities Act requires public agencies to provide services "in the most integrated setting appropriate to the needs of qualified individuals with disabilities."</a:t>
            </a:r>
          </a:p>
          <a:p>
            <a:pPr lvl="1"/>
            <a:r>
              <a:rPr lang="en-US" dirty="0"/>
              <a:t>People with disabilities have a qualified right to receive state funded supports and services in the community rather than institutions</a:t>
            </a:r>
          </a:p>
          <a:p>
            <a:pPr lvl="1"/>
            <a:endParaRPr lang="en-US" dirty="0"/>
          </a:p>
        </p:txBody>
      </p:sp>
      <p:sp>
        <p:nvSpPr>
          <p:cNvPr id="2" name="Footer Placeholder 1">
            <a:extLst>
              <a:ext uri="{FF2B5EF4-FFF2-40B4-BE49-F238E27FC236}">
                <a16:creationId xmlns:a16="http://schemas.microsoft.com/office/drawing/2014/main" id="{D4C0C8F8-81A0-734E-8888-5BE2CB2CC11F}"/>
              </a:ext>
            </a:extLst>
          </p:cNvPr>
          <p:cNvSpPr>
            <a:spLocks noGrp="1"/>
          </p:cNvSpPr>
          <p:nvPr>
            <p:ph type="ftr" sz="quarter" idx="11"/>
          </p:nvPr>
        </p:nvSpPr>
        <p:spPr/>
        <p:txBody>
          <a:bodyPr/>
          <a:lstStyle/>
          <a:p>
            <a:r>
              <a:rPr lang="en-US"/>
              <a:t>Federal Emergency Management Agency</a:t>
            </a:r>
          </a:p>
        </p:txBody>
      </p:sp>
      <p:sp>
        <p:nvSpPr>
          <p:cNvPr id="3" name="Slide Number Placeholder 2">
            <a:extLst>
              <a:ext uri="{FF2B5EF4-FFF2-40B4-BE49-F238E27FC236}">
                <a16:creationId xmlns:a16="http://schemas.microsoft.com/office/drawing/2014/main" id="{DBA9D305-766A-7345-8BAB-CC3EA86E17C8}"/>
              </a:ext>
            </a:extLst>
          </p:cNvPr>
          <p:cNvSpPr>
            <a:spLocks noGrp="1"/>
          </p:cNvSpPr>
          <p:nvPr>
            <p:ph type="sldNum" sz="quarter" idx="12"/>
          </p:nvPr>
        </p:nvSpPr>
        <p:spPr/>
        <p:txBody>
          <a:bodyPr/>
          <a:lstStyle/>
          <a:p>
            <a:fld id="{8FCC257D-A786-9244-9E17-CE618C8B9275}" type="slidenum">
              <a:rPr lang="en-US" smtClean="0"/>
              <a:pPr/>
              <a:t>9</a:t>
            </a:fld>
            <a:endParaRPr lang="en-US"/>
          </a:p>
        </p:txBody>
      </p:sp>
      <p:pic>
        <p:nvPicPr>
          <p:cNvPr id="6" name="Graphic 5" descr="Scales of justice">
            <a:extLst>
              <a:ext uri="{FF2B5EF4-FFF2-40B4-BE49-F238E27FC236}">
                <a16:creationId xmlns:a16="http://schemas.microsoft.com/office/drawing/2014/main" id="{29654E7C-A83C-43CE-8400-99D272A608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1532" y="798879"/>
            <a:ext cx="4714631" cy="4714631"/>
          </a:xfrm>
          <a:prstGeom prst="rect">
            <a:avLst/>
          </a:prstGeom>
        </p:spPr>
      </p:pic>
    </p:spTree>
    <p:extLst>
      <p:ext uri="{BB962C8B-B14F-4D97-AF65-F5344CB8AC3E}">
        <p14:creationId xmlns:p14="http://schemas.microsoft.com/office/powerpoint/2010/main" val="204559105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6556BCE772384CB1F95824C53CD7FE" ma:contentTypeVersion="8" ma:contentTypeDescription="Create a new document." ma:contentTypeScope="" ma:versionID="50f3d2b8c3bbc1d0aa6c46ec147e8d54">
  <xsd:schema xmlns:xsd="http://www.w3.org/2001/XMLSchema" xmlns:xs="http://www.w3.org/2001/XMLSchema" xmlns:p="http://schemas.microsoft.com/office/2006/metadata/properties" xmlns:ns3="5cb8adfe-cd60-4d44-85b6-d4934eb9a1e8" xmlns:ns4="f428a5d6-1511-4e8d-a749-458f50c9e0b7" targetNamespace="http://schemas.microsoft.com/office/2006/metadata/properties" ma:root="true" ma:fieldsID="41680443a0b85e5c2170859b7a9cb071" ns3:_="" ns4:_="">
    <xsd:import namespace="5cb8adfe-cd60-4d44-85b6-d4934eb9a1e8"/>
    <xsd:import namespace="f428a5d6-1511-4e8d-a749-458f50c9e0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8adfe-cd60-4d44-85b6-d4934eb9a1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a5d6-1511-4e8d-a749-458f50c9e0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76EDC-3E53-4B2A-8042-2CE68B9B81E7}">
  <ds:schemaRefs>
    <ds:schemaRef ds:uri="http://schemas.microsoft.com/sharepoint/v3/contenttype/forms"/>
  </ds:schemaRefs>
</ds:datastoreItem>
</file>

<file path=customXml/itemProps2.xml><?xml version="1.0" encoding="utf-8"?>
<ds:datastoreItem xmlns:ds="http://schemas.openxmlformats.org/officeDocument/2006/customXml" ds:itemID="{6DB5BB03-DD21-4258-90BA-4BA883F2CE48}">
  <ds:schemaRefs>
    <ds:schemaRef ds:uri="http://schemas.microsoft.com/office/infopath/2007/PartnerControls"/>
    <ds:schemaRef ds:uri="5cb8adfe-cd60-4d44-85b6-d4934eb9a1e8"/>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f428a5d6-1511-4e8d-a749-458f50c9e0b7"/>
    <ds:schemaRef ds:uri="http://www.w3.org/XML/1998/namespace"/>
  </ds:schemaRefs>
</ds:datastoreItem>
</file>

<file path=customXml/itemProps3.xml><?xml version="1.0" encoding="utf-8"?>
<ds:datastoreItem xmlns:ds="http://schemas.openxmlformats.org/officeDocument/2006/customXml" ds:itemID="{ED665FCD-599B-45E5-8A84-E4595B7B0D31}">
  <ds:schemaRefs>
    <ds:schemaRef ds:uri="5cb8adfe-cd60-4d44-85b6-d4934eb9a1e8"/>
    <ds:schemaRef ds:uri="f428a5d6-1511-4e8d-a749-458f50c9e0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43</TotalTime>
  <Words>2024</Words>
  <Application>Microsoft Office PowerPoint</Application>
  <PresentationFormat>Widescreen</PresentationFormat>
  <Paragraphs>180</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Franklin Gothic Book</vt:lpstr>
      <vt:lpstr>Franklin Gothic Medium</vt:lpstr>
      <vt:lpstr>Wingdings</vt:lpstr>
      <vt:lpstr>Office Theme</vt:lpstr>
      <vt:lpstr>Personal Assistance Services</vt:lpstr>
      <vt:lpstr>Emergency Management Considerations for Providing Personal Assistance Services </vt:lpstr>
      <vt:lpstr>What are Personal Assistance Services?</vt:lpstr>
      <vt:lpstr>Who requires PAS?</vt:lpstr>
      <vt:lpstr>Primary Responsibility for Planning and Providing PAS</vt:lpstr>
      <vt:lpstr>What are the impacts of NOT providing PAS in disaster response shelters?</vt:lpstr>
      <vt:lpstr>During pandemics, such as COVID-19, the risks are even higher</vt:lpstr>
      <vt:lpstr>What support can FEMA provide?</vt:lpstr>
      <vt:lpstr>What is the SLTT’s role?</vt:lpstr>
      <vt:lpstr>How can SLTT’s meet this requirement?</vt:lpstr>
      <vt:lpstr>The Role of FEMA Public Assistance in PAS</vt:lpstr>
      <vt:lpstr>Where is Public Assistance policy related to PAS found?</vt:lpstr>
      <vt:lpstr>How Public Assistance Supports PAS</vt:lpstr>
      <vt:lpstr>How Public Assistance Supports PAS (continued)</vt:lpstr>
      <vt:lpstr>A closer look at how PA policy relates to accessible facilities and PAS </vt:lpstr>
      <vt:lpstr>A closer look at how PA policy relates to accessible facilities and PAS  (continued) </vt:lpstr>
      <vt:lpstr>Emergency Protective Measures Conducted by Private Nonprofit Organizations </vt:lpstr>
      <vt:lpstr>Emergency Protective Measures Conducted by Private Nonprofit Organizations  (continued)</vt:lpstr>
      <vt:lpstr>Minimum Emergency Work Eligibility Criteria</vt:lpstr>
      <vt:lpstr>PNPs: Interested in Becoming a PAS Provider or PA Eligible Facility?</vt:lpstr>
      <vt:lpstr>PNPs: Interested in Becoming a PAS Provider or PA Eligible Facility? (continued)</vt:lpstr>
      <vt:lpstr>Other Critical Considerations</vt:lpstr>
      <vt:lpstr>Where can I learn more about the PA process?</vt:lpstr>
      <vt:lpstr>Question &amp; Answer</vt:lpstr>
      <vt:lpstr>Contact Information</vt:lpstr>
      <vt:lpstr>Thank you for your participation!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FEMA User</dc:creator>
  <cp:keywords/>
  <dc:description/>
  <cp:lastModifiedBy>Gabriel Navarrette</cp:lastModifiedBy>
  <cp:revision>8</cp:revision>
  <cp:lastPrinted>2021-07-08T16:17:56Z</cp:lastPrinted>
  <dcterms:created xsi:type="dcterms:W3CDTF">2012-11-19T20:41:22Z</dcterms:created>
  <dcterms:modified xsi:type="dcterms:W3CDTF">2021-07-08T16:32:51Z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0x010100DE6556BCE772384CB1F95824C53CD7FE</vt:lpwstr>
  </property>
</Properties>
</file>